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sldIdLst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10-20T10:41:22.326"/>
    <p1510:client id="{B3B39829-D8E8-B5AA-49DD-DF8451D3A33E}" v="106" dt="2026-10-20T10:39:33.071"/>
    <p1510:client id="{C3E982CC-FB67-473F-B04C-BED73EAFA139}" v="41" dt="2026-10-20T10:49:40.2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ben Asensio Gonzalez" userId="bb4e5a1f-09f1-4291-acf0-82f2b0955321" providerId="ADAL" clId="{DC4E35EB-EB8B-4E35-BFDE-6993CF43709E}"/>
    <pc:docChg chg="custSel addSld delSld">
      <pc:chgData name="Ruben Asensio Gonzalez" userId="bb4e5a1f-09f1-4291-acf0-82f2b0955321" providerId="ADAL" clId="{DC4E35EB-EB8B-4E35-BFDE-6993CF43709E}" dt="2026-10-20T10:49:40.203" v="39"/>
      <pc:docMkLst>
        <pc:docMk/>
      </pc:docMkLst>
      <pc:sldChg chg="del">
        <pc:chgData name="Ruben Asensio Gonzalez" userId="bb4e5a1f-09f1-4291-acf0-82f2b0955321" providerId="ADAL" clId="{DC4E35EB-EB8B-4E35-BFDE-6993CF43709E}" dt="2026-10-20T10:48:58.769" v="1"/>
        <pc:sldMkLst>
          <pc:docMk/>
          <pc:sldMk cId="0" sldId="256"/>
        </pc:sldMkLst>
      </pc:sldChg>
      <pc:sldChg chg="del">
        <pc:chgData name="Ruben Asensio Gonzalez" userId="bb4e5a1f-09f1-4291-acf0-82f2b0955321" providerId="ADAL" clId="{DC4E35EB-EB8B-4E35-BFDE-6993CF43709E}" dt="2026-10-20T10:49:03.204" v="3"/>
        <pc:sldMkLst>
          <pc:docMk/>
          <pc:sldMk cId="0" sldId="257"/>
        </pc:sldMkLst>
      </pc:sldChg>
      <pc:sldChg chg="del">
        <pc:chgData name="Ruben Asensio Gonzalez" userId="bb4e5a1f-09f1-4291-acf0-82f2b0955321" providerId="ADAL" clId="{DC4E35EB-EB8B-4E35-BFDE-6993CF43709E}" dt="2026-10-20T10:49:05.023" v="5"/>
        <pc:sldMkLst>
          <pc:docMk/>
          <pc:sldMk cId="0" sldId="258"/>
        </pc:sldMkLst>
      </pc:sldChg>
      <pc:sldChg chg="del">
        <pc:chgData name="Ruben Asensio Gonzalez" userId="bb4e5a1f-09f1-4291-acf0-82f2b0955321" providerId="ADAL" clId="{DC4E35EB-EB8B-4E35-BFDE-6993CF43709E}" dt="2026-10-20T10:49:06.782" v="7"/>
        <pc:sldMkLst>
          <pc:docMk/>
          <pc:sldMk cId="0" sldId="259"/>
        </pc:sldMkLst>
      </pc:sldChg>
      <pc:sldChg chg="del">
        <pc:chgData name="Ruben Asensio Gonzalez" userId="bb4e5a1f-09f1-4291-acf0-82f2b0955321" providerId="ADAL" clId="{DC4E35EB-EB8B-4E35-BFDE-6993CF43709E}" dt="2026-10-20T10:49:10.269" v="9"/>
        <pc:sldMkLst>
          <pc:docMk/>
          <pc:sldMk cId="0" sldId="260"/>
        </pc:sldMkLst>
      </pc:sldChg>
      <pc:sldChg chg="del">
        <pc:chgData name="Ruben Asensio Gonzalez" userId="bb4e5a1f-09f1-4291-acf0-82f2b0955321" providerId="ADAL" clId="{DC4E35EB-EB8B-4E35-BFDE-6993CF43709E}" dt="2026-10-20T10:49:12.111" v="11"/>
        <pc:sldMkLst>
          <pc:docMk/>
          <pc:sldMk cId="0" sldId="261"/>
        </pc:sldMkLst>
      </pc:sldChg>
      <pc:sldChg chg="del">
        <pc:chgData name="Ruben Asensio Gonzalez" userId="bb4e5a1f-09f1-4291-acf0-82f2b0955321" providerId="ADAL" clId="{DC4E35EB-EB8B-4E35-BFDE-6993CF43709E}" dt="2026-10-20T10:49:14.012" v="13"/>
        <pc:sldMkLst>
          <pc:docMk/>
          <pc:sldMk cId="0" sldId="262"/>
        </pc:sldMkLst>
      </pc:sldChg>
      <pc:sldChg chg="del">
        <pc:chgData name="Ruben Asensio Gonzalez" userId="bb4e5a1f-09f1-4291-acf0-82f2b0955321" providerId="ADAL" clId="{DC4E35EB-EB8B-4E35-BFDE-6993CF43709E}" dt="2026-10-20T10:49:15.691" v="15"/>
        <pc:sldMkLst>
          <pc:docMk/>
          <pc:sldMk cId="0" sldId="263"/>
        </pc:sldMkLst>
      </pc:sldChg>
      <pc:sldChg chg="del">
        <pc:chgData name="Ruben Asensio Gonzalez" userId="bb4e5a1f-09f1-4291-acf0-82f2b0955321" providerId="ADAL" clId="{DC4E35EB-EB8B-4E35-BFDE-6993CF43709E}" dt="2026-10-20T10:49:17.601" v="17"/>
        <pc:sldMkLst>
          <pc:docMk/>
          <pc:sldMk cId="0" sldId="264"/>
        </pc:sldMkLst>
      </pc:sldChg>
      <pc:sldChg chg="del">
        <pc:chgData name="Ruben Asensio Gonzalez" userId="bb4e5a1f-09f1-4291-acf0-82f2b0955321" providerId="ADAL" clId="{DC4E35EB-EB8B-4E35-BFDE-6993CF43709E}" dt="2026-10-20T10:49:19.537" v="19"/>
        <pc:sldMkLst>
          <pc:docMk/>
          <pc:sldMk cId="0" sldId="265"/>
        </pc:sldMkLst>
      </pc:sldChg>
      <pc:sldChg chg="del">
        <pc:chgData name="Ruben Asensio Gonzalez" userId="bb4e5a1f-09f1-4291-acf0-82f2b0955321" providerId="ADAL" clId="{DC4E35EB-EB8B-4E35-BFDE-6993CF43709E}" dt="2026-10-20T10:49:21.416" v="21"/>
        <pc:sldMkLst>
          <pc:docMk/>
          <pc:sldMk cId="0" sldId="266"/>
        </pc:sldMkLst>
      </pc:sldChg>
      <pc:sldChg chg="del">
        <pc:chgData name="Ruben Asensio Gonzalez" userId="bb4e5a1f-09f1-4291-acf0-82f2b0955321" providerId="ADAL" clId="{DC4E35EB-EB8B-4E35-BFDE-6993CF43709E}" dt="2026-10-20T10:49:23.152" v="23"/>
        <pc:sldMkLst>
          <pc:docMk/>
          <pc:sldMk cId="0" sldId="267"/>
        </pc:sldMkLst>
      </pc:sldChg>
      <pc:sldChg chg="del">
        <pc:chgData name="Ruben Asensio Gonzalez" userId="bb4e5a1f-09f1-4291-acf0-82f2b0955321" providerId="ADAL" clId="{DC4E35EB-EB8B-4E35-BFDE-6993CF43709E}" dt="2026-10-20T10:49:27.115" v="25"/>
        <pc:sldMkLst>
          <pc:docMk/>
          <pc:sldMk cId="0" sldId="268"/>
        </pc:sldMkLst>
      </pc:sldChg>
      <pc:sldChg chg="del">
        <pc:chgData name="Ruben Asensio Gonzalez" userId="bb4e5a1f-09f1-4291-acf0-82f2b0955321" providerId="ADAL" clId="{DC4E35EB-EB8B-4E35-BFDE-6993CF43709E}" dt="2026-10-20T10:49:28.986" v="27"/>
        <pc:sldMkLst>
          <pc:docMk/>
          <pc:sldMk cId="0" sldId="269"/>
        </pc:sldMkLst>
      </pc:sldChg>
      <pc:sldChg chg="del">
        <pc:chgData name="Ruben Asensio Gonzalez" userId="bb4e5a1f-09f1-4291-acf0-82f2b0955321" providerId="ADAL" clId="{DC4E35EB-EB8B-4E35-BFDE-6993CF43709E}" dt="2026-10-20T10:49:30.876" v="29"/>
        <pc:sldMkLst>
          <pc:docMk/>
          <pc:sldMk cId="0" sldId="270"/>
        </pc:sldMkLst>
      </pc:sldChg>
      <pc:sldChg chg="del">
        <pc:chgData name="Ruben Asensio Gonzalez" userId="bb4e5a1f-09f1-4291-acf0-82f2b0955321" providerId="ADAL" clId="{DC4E35EB-EB8B-4E35-BFDE-6993CF43709E}" dt="2026-10-20T10:49:32.802" v="31"/>
        <pc:sldMkLst>
          <pc:docMk/>
          <pc:sldMk cId="0" sldId="271"/>
        </pc:sldMkLst>
      </pc:sldChg>
      <pc:sldChg chg="del">
        <pc:chgData name="Ruben Asensio Gonzalez" userId="bb4e5a1f-09f1-4291-acf0-82f2b0955321" providerId="ADAL" clId="{DC4E35EB-EB8B-4E35-BFDE-6993CF43709E}" dt="2026-10-20T10:49:34.503" v="33"/>
        <pc:sldMkLst>
          <pc:docMk/>
          <pc:sldMk cId="0" sldId="272"/>
        </pc:sldMkLst>
      </pc:sldChg>
      <pc:sldChg chg="del">
        <pc:chgData name="Ruben Asensio Gonzalez" userId="bb4e5a1f-09f1-4291-acf0-82f2b0955321" providerId="ADAL" clId="{DC4E35EB-EB8B-4E35-BFDE-6993CF43709E}" dt="2026-10-20T10:49:36.292" v="35"/>
        <pc:sldMkLst>
          <pc:docMk/>
          <pc:sldMk cId="0" sldId="273"/>
        </pc:sldMkLst>
      </pc:sldChg>
      <pc:sldChg chg="del">
        <pc:chgData name="Ruben Asensio Gonzalez" userId="bb4e5a1f-09f1-4291-acf0-82f2b0955321" providerId="ADAL" clId="{DC4E35EB-EB8B-4E35-BFDE-6993CF43709E}" dt="2026-10-20T10:49:38.171" v="37"/>
        <pc:sldMkLst>
          <pc:docMk/>
          <pc:sldMk cId="0" sldId="274"/>
        </pc:sldMkLst>
      </pc:sldChg>
      <pc:sldChg chg="del">
        <pc:chgData name="Ruben Asensio Gonzalez" userId="bb4e5a1f-09f1-4291-acf0-82f2b0955321" providerId="ADAL" clId="{DC4E35EB-EB8B-4E35-BFDE-6993CF43709E}" dt="2026-10-20T10:49:40.203" v="39"/>
        <pc:sldMkLst>
          <pc:docMk/>
          <pc:sldMk cId="0" sldId="275"/>
        </pc:sldMkLst>
      </pc:sldChg>
      <pc:sldChg chg="add">
        <pc:chgData name="Ruben Asensio Gonzalez" userId="bb4e5a1f-09f1-4291-acf0-82f2b0955321" providerId="ADAL" clId="{DC4E35EB-EB8B-4E35-BFDE-6993CF43709E}" dt="2026-10-20T10:48:58.719" v="0"/>
        <pc:sldMkLst>
          <pc:docMk/>
          <pc:sldMk cId="496431040" sldId="276"/>
        </pc:sldMkLst>
      </pc:sldChg>
      <pc:sldChg chg="add">
        <pc:chgData name="Ruben Asensio Gonzalez" userId="bb4e5a1f-09f1-4291-acf0-82f2b0955321" providerId="ADAL" clId="{DC4E35EB-EB8B-4E35-BFDE-6993CF43709E}" dt="2026-10-20T10:49:03.173" v="2"/>
        <pc:sldMkLst>
          <pc:docMk/>
          <pc:sldMk cId="653198499" sldId="277"/>
        </pc:sldMkLst>
      </pc:sldChg>
      <pc:sldChg chg="add">
        <pc:chgData name="Ruben Asensio Gonzalez" userId="bb4e5a1f-09f1-4291-acf0-82f2b0955321" providerId="ADAL" clId="{DC4E35EB-EB8B-4E35-BFDE-6993CF43709E}" dt="2026-10-20T10:49:04.998" v="4"/>
        <pc:sldMkLst>
          <pc:docMk/>
          <pc:sldMk cId="637094744" sldId="278"/>
        </pc:sldMkLst>
      </pc:sldChg>
      <pc:sldChg chg="add">
        <pc:chgData name="Ruben Asensio Gonzalez" userId="bb4e5a1f-09f1-4291-acf0-82f2b0955321" providerId="ADAL" clId="{DC4E35EB-EB8B-4E35-BFDE-6993CF43709E}" dt="2026-10-20T10:49:06.758" v="6"/>
        <pc:sldMkLst>
          <pc:docMk/>
          <pc:sldMk cId="4088968125" sldId="279"/>
        </pc:sldMkLst>
      </pc:sldChg>
      <pc:sldChg chg="add">
        <pc:chgData name="Ruben Asensio Gonzalez" userId="bb4e5a1f-09f1-4291-acf0-82f2b0955321" providerId="ADAL" clId="{DC4E35EB-EB8B-4E35-BFDE-6993CF43709E}" dt="2026-10-20T10:49:10.227" v="8"/>
        <pc:sldMkLst>
          <pc:docMk/>
          <pc:sldMk cId="3227375799" sldId="280"/>
        </pc:sldMkLst>
      </pc:sldChg>
      <pc:sldChg chg="add">
        <pc:chgData name="Ruben Asensio Gonzalez" userId="bb4e5a1f-09f1-4291-acf0-82f2b0955321" providerId="ADAL" clId="{DC4E35EB-EB8B-4E35-BFDE-6993CF43709E}" dt="2026-10-20T10:49:12.053" v="10"/>
        <pc:sldMkLst>
          <pc:docMk/>
          <pc:sldMk cId="2002516386" sldId="281"/>
        </pc:sldMkLst>
      </pc:sldChg>
      <pc:sldChg chg="add">
        <pc:chgData name="Ruben Asensio Gonzalez" userId="bb4e5a1f-09f1-4291-acf0-82f2b0955321" providerId="ADAL" clId="{DC4E35EB-EB8B-4E35-BFDE-6993CF43709E}" dt="2026-10-20T10:49:13.936" v="12"/>
        <pc:sldMkLst>
          <pc:docMk/>
          <pc:sldMk cId="1945331704" sldId="282"/>
        </pc:sldMkLst>
      </pc:sldChg>
      <pc:sldChg chg="add">
        <pc:chgData name="Ruben Asensio Gonzalez" userId="bb4e5a1f-09f1-4291-acf0-82f2b0955321" providerId="ADAL" clId="{DC4E35EB-EB8B-4E35-BFDE-6993CF43709E}" dt="2026-10-20T10:49:15.662" v="14"/>
        <pc:sldMkLst>
          <pc:docMk/>
          <pc:sldMk cId="3477953789" sldId="283"/>
        </pc:sldMkLst>
      </pc:sldChg>
      <pc:sldChg chg="add">
        <pc:chgData name="Ruben Asensio Gonzalez" userId="bb4e5a1f-09f1-4291-acf0-82f2b0955321" providerId="ADAL" clId="{DC4E35EB-EB8B-4E35-BFDE-6993CF43709E}" dt="2026-10-20T10:49:17.553" v="16"/>
        <pc:sldMkLst>
          <pc:docMk/>
          <pc:sldMk cId="145281016" sldId="284"/>
        </pc:sldMkLst>
      </pc:sldChg>
      <pc:sldChg chg="add">
        <pc:chgData name="Ruben Asensio Gonzalez" userId="bb4e5a1f-09f1-4291-acf0-82f2b0955321" providerId="ADAL" clId="{DC4E35EB-EB8B-4E35-BFDE-6993CF43709E}" dt="2026-10-20T10:49:19.488" v="18"/>
        <pc:sldMkLst>
          <pc:docMk/>
          <pc:sldMk cId="4272048837" sldId="285"/>
        </pc:sldMkLst>
      </pc:sldChg>
      <pc:sldChg chg="add">
        <pc:chgData name="Ruben Asensio Gonzalez" userId="bb4e5a1f-09f1-4291-acf0-82f2b0955321" providerId="ADAL" clId="{DC4E35EB-EB8B-4E35-BFDE-6993CF43709E}" dt="2026-10-20T10:49:21.384" v="20"/>
        <pc:sldMkLst>
          <pc:docMk/>
          <pc:sldMk cId="3059144382" sldId="286"/>
        </pc:sldMkLst>
      </pc:sldChg>
      <pc:sldChg chg="add">
        <pc:chgData name="Ruben Asensio Gonzalez" userId="bb4e5a1f-09f1-4291-acf0-82f2b0955321" providerId="ADAL" clId="{DC4E35EB-EB8B-4E35-BFDE-6993CF43709E}" dt="2026-10-20T10:49:23.102" v="22"/>
        <pc:sldMkLst>
          <pc:docMk/>
          <pc:sldMk cId="3001818340" sldId="287"/>
        </pc:sldMkLst>
      </pc:sldChg>
      <pc:sldChg chg="add">
        <pc:chgData name="Ruben Asensio Gonzalez" userId="bb4e5a1f-09f1-4291-acf0-82f2b0955321" providerId="ADAL" clId="{DC4E35EB-EB8B-4E35-BFDE-6993CF43709E}" dt="2026-10-20T10:49:27.067" v="24"/>
        <pc:sldMkLst>
          <pc:docMk/>
          <pc:sldMk cId="2985887923" sldId="288"/>
        </pc:sldMkLst>
      </pc:sldChg>
      <pc:sldChg chg="add">
        <pc:chgData name="Ruben Asensio Gonzalez" userId="bb4e5a1f-09f1-4291-acf0-82f2b0955321" providerId="ADAL" clId="{DC4E35EB-EB8B-4E35-BFDE-6993CF43709E}" dt="2026-10-20T10:49:28.941" v="26"/>
        <pc:sldMkLst>
          <pc:docMk/>
          <pc:sldMk cId="2599445466" sldId="289"/>
        </pc:sldMkLst>
      </pc:sldChg>
      <pc:sldChg chg="add">
        <pc:chgData name="Ruben Asensio Gonzalez" userId="bb4e5a1f-09f1-4291-acf0-82f2b0955321" providerId="ADAL" clId="{DC4E35EB-EB8B-4E35-BFDE-6993CF43709E}" dt="2026-10-20T10:49:30.816" v="28"/>
        <pc:sldMkLst>
          <pc:docMk/>
          <pc:sldMk cId="3251490766" sldId="290"/>
        </pc:sldMkLst>
      </pc:sldChg>
      <pc:sldChg chg="add">
        <pc:chgData name="Ruben Asensio Gonzalez" userId="bb4e5a1f-09f1-4291-acf0-82f2b0955321" providerId="ADAL" clId="{DC4E35EB-EB8B-4E35-BFDE-6993CF43709E}" dt="2026-10-20T10:49:32.734" v="30"/>
        <pc:sldMkLst>
          <pc:docMk/>
          <pc:sldMk cId="3616155048" sldId="291"/>
        </pc:sldMkLst>
      </pc:sldChg>
      <pc:sldChg chg="add">
        <pc:chgData name="Ruben Asensio Gonzalez" userId="bb4e5a1f-09f1-4291-acf0-82f2b0955321" providerId="ADAL" clId="{DC4E35EB-EB8B-4E35-BFDE-6993CF43709E}" dt="2026-10-20T10:49:34.460" v="32"/>
        <pc:sldMkLst>
          <pc:docMk/>
          <pc:sldMk cId="1791163979" sldId="292"/>
        </pc:sldMkLst>
      </pc:sldChg>
      <pc:sldChg chg="add">
        <pc:chgData name="Ruben Asensio Gonzalez" userId="bb4e5a1f-09f1-4291-acf0-82f2b0955321" providerId="ADAL" clId="{DC4E35EB-EB8B-4E35-BFDE-6993CF43709E}" dt="2026-10-20T10:49:36.252" v="34"/>
        <pc:sldMkLst>
          <pc:docMk/>
          <pc:sldMk cId="213616028" sldId="293"/>
        </pc:sldMkLst>
      </pc:sldChg>
      <pc:sldChg chg="add">
        <pc:chgData name="Ruben Asensio Gonzalez" userId="bb4e5a1f-09f1-4291-acf0-82f2b0955321" providerId="ADAL" clId="{DC4E35EB-EB8B-4E35-BFDE-6993CF43709E}" dt="2026-10-20T10:49:38.120" v="36"/>
        <pc:sldMkLst>
          <pc:docMk/>
          <pc:sldMk cId="3179959440" sldId="294"/>
        </pc:sldMkLst>
      </pc:sldChg>
      <pc:sldChg chg="add">
        <pc:chgData name="Ruben Asensio Gonzalez" userId="bb4e5a1f-09f1-4291-acf0-82f2b0955321" providerId="ADAL" clId="{DC4E35EB-EB8B-4E35-BFDE-6993CF43709E}" dt="2026-10-20T10:49:40.148" v="38"/>
        <pc:sldMkLst>
          <pc:docMk/>
          <pc:sldMk cId="1237328350" sldId="295"/>
        </pc:sldMkLst>
      </pc:sldChg>
    </pc:docChg>
  </pc:docChgLst>
  <pc:docChgLst>
    <pc:chgData name="Mónica Rubio González" userId="S::mrubio@navexconsulting.es::12cfffd4-f453-4a67-8721-97fa29b6c830" providerId="AD" clId="Web-{00000000-0000-0000-0000-000000000000}"/>
    <pc:docChg chg="modSld">
      <pc:chgData name="Mónica Rubio González" userId="S::mrubio@navexconsulting.es::12cfffd4-f453-4a67-8721-97fa29b6c830" providerId="AD" clId="Web-{00000000-0000-0000-0000-000000000000}" dt="2026-10-20T10:41:22.326" v="0"/>
      <pc:docMkLst>
        <pc:docMk/>
      </pc:docMkLst>
      <pc:sldChg chg="delSp">
        <pc:chgData name="Mónica Rubio González" userId="S::mrubio@navexconsulting.es::12cfffd4-f453-4a67-8721-97fa29b6c830" providerId="AD" clId="Web-{00000000-0000-0000-0000-000000000000}" dt="2026-10-20T10:41:22.326" v="0"/>
        <pc:sldMkLst>
          <pc:docMk/>
          <pc:sldMk cId="0" sldId="271"/>
        </pc:sldMkLst>
        <pc:picChg chg="del">
          <ac:chgData name="Mónica Rubio González" userId="S::mrubio@navexconsulting.es::12cfffd4-f453-4a67-8721-97fa29b6c830" providerId="AD" clId="Web-{00000000-0000-0000-0000-000000000000}" dt="2026-10-20T10:41:22.326" v="0"/>
          <ac:picMkLst>
            <pc:docMk/>
            <pc:sldMk cId="0" sldId="271"/>
            <ac:picMk id="8" creationId="{0B5248CF-7120-AEB2-A6FE-D7971BE60458}"/>
          </ac:picMkLst>
        </pc:picChg>
      </pc:sldChg>
    </pc:docChg>
  </pc:docChgLst>
  <pc:docChgLst>
    <pc:chgData name="Mónica Rubio González" userId="S::mrubio@navexconsulting.es::12cfffd4-f453-4a67-8721-97fa29b6c830" providerId="AD" clId="Web-{B3B39829-D8E8-B5AA-49DD-DF8451D3A33E}"/>
    <pc:docChg chg="modSld">
      <pc:chgData name="Mónica Rubio González" userId="S::mrubio@navexconsulting.es::12cfffd4-f453-4a67-8721-97fa29b6c830" providerId="AD" clId="Web-{B3B39829-D8E8-B5AA-49DD-DF8451D3A33E}" dt="2026-10-20T10:39:33.071" v="105" actId="1076"/>
      <pc:docMkLst>
        <pc:docMk/>
      </pc:docMkLst>
      <pc:sldChg chg="modSp">
        <pc:chgData name="Mónica Rubio González" userId="S::mrubio@navexconsulting.es::12cfffd4-f453-4a67-8721-97fa29b6c830" providerId="AD" clId="Web-{B3B39829-D8E8-B5AA-49DD-DF8451D3A33E}" dt="2026-10-20T10:25:34.331" v="8" actId="20577"/>
        <pc:sldMkLst>
          <pc:docMk/>
          <pc:sldMk cId="0" sldId="256"/>
        </pc:sldMkLst>
        <pc:spChg chg="mod">
          <ac:chgData name="Mónica Rubio González" userId="S::mrubio@navexconsulting.es::12cfffd4-f453-4a67-8721-97fa29b6c830" providerId="AD" clId="Web-{B3B39829-D8E8-B5AA-49DD-DF8451D3A33E}" dt="2026-10-20T10:25:34.331" v="8" actId="20577"/>
          <ac:spMkLst>
            <pc:docMk/>
            <pc:sldMk cId="0" sldId="256"/>
            <ac:spMk id="7" creationId="{00000000-0000-0000-0000-000000000000}"/>
          </ac:spMkLst>
        </pc:spChg>
      </pc:sldChg>
      <pc:sldChg chg="addSp">
        <pc:chgData name="Mónica Rubio González" userId="S::mrubio@navexconsulting.es::12cfffd4-f453-4a67-8721-97fa29b6c830" providerId="AD" clId="Web-{B3B39829-D8E8-B5AA-49DD-DF8451D3A33E}" dt="2026-10-20T10:38:25.836" v="85"/>
        <pc:sldMkLst>
          <pc:docMk/>
          <pc:sldMk cId="0" sldId="257"/>
        </pc:sldMkLst>
        <pc:picChg chg="add">
          <ac:chgData name="Mónica Rubio González" userId="S::mrubio@navexconsulting.es::12cfffd4-f453-4a67-8721-97fa29b6c830" providerId="AD" clId="Web-{B3B39829-D8E8-B5AA-49DD-DF8451D3A33E}" dt="2026-10-20T10:38:25.836" v="85"/>
          <ac:picMkLst>
            <pc:docMk/>
            <pc:sldMk cId="0" sldId="257"/>
            <ac:picMk id="29" creationId="{CAF414FD-B79C-8416-3A5B-687EFCE6D00C}"/>
          </ac:picMkLst>
        </pc:picChg>
      </pc:sldChg>
      <pc:sldChg chg="addSp">
        <pc:chgData name="Mónica Rubio González" userId="S::mrubio@navexconsulting.es::12cfffd4-f453-4a67-8721-97fa29b6c830" providerId="AD" clId="Web-{B3B39829-D8E8-B5AA-49DD-DF8451D3A33E}" dt="2026-10-20T10:38:28.664" v="86"/>
        <pc:sldMkLst>
          <pc:docMk/>
          <pc:sldMk cId="0" sldId="258"/>
        </pc:sldMkLst>
        <pc:picChg chg="add">
          <ac:chgData name="Mónica Rubio González" userId="S::mrubio@navexconsulting.es::12cfffd4-f453-4a67-8721-97fa29b6c830" providerId="AD" clId="Web-{B3B39829-D8E8-B5AA-49DD-DF8451D3A33E}" dt="2026-10-20T10:38:28.664" v="86"/>
          <ac:picMkLst>
            <pc:docMk/>
            <pc:sldMk cId="0" sldId="258"/>
            <ac:picMk id="24" creationId="{942D6B0C-D006-F3A3-9716-890321647A81}"/>
          </ac:picMkLst>
        </pc:picChg>
      </pc:sldChg>
      <pc:sldChg chg="addSp">
        <pc:chgData name="Mónica Rubio González" userId="S::mrubio@navexconsulting.es::12cfffd4-f453-4a67-8721-97fa29b6c830" providerId="AD" clId="Web-{B3B39829-D8E8-B5AA-49DD-DF8451D3A33E}" dt="2026-10-20T10:38:30.836" v="87"/>
        <pc:sldMkLst>
          <pc:docMk/>
          <pc:sldMk cId="0" sldId="259"/>
        </pc:sldMkLst>
        <pc:picChg chg="add">
          <ac:chgData name="Mónica Rubio González" userId="S::mrubio@navexconsulting.es::12cfffd4-f453-4a67-8721-97fa29b6c830" providerId="AD" clId="Web-{B3B39829-D8E8-B5AA-49DD-DF8451D3A33E}" dt="2026-10-20T10:38:30.836" v="87"/>
          <ac:picMkLst>
            <pc:docMk/>
            <pc:sldMk cId="0" sldId="259"/>
            <ac:picMk id="25" creationId="{F0E0C613-1B06-9669-5AAE-748BF0F430F3}"/>
          </ac:picMkLst>
        </pc:picChg>
      </pc:sldChg>
      <pc:sldChg chg="addSp">
        <pc:chgData name="Mónica Rubio González" userId="S::mrubio@navexconsulting.es::12cfffd4-f453-4a67-8721-97fa29b6c830" providerId="AD" clId="Web-{B3B39829-D8E8-B5AA-49DD-DF8451D3A33E}" dt="2026-10-20T10:38:33.164" v="88"/>
        <pc:sldMkLst>
          <pc:docMk/>
          <pc:sldMk cId="0" sldId="260"/>
        </pc:sldMkLst>
        <pc:picChg chg="add">
          <ac:chgData name="Mónica Rubio González" userId="S::mrubio@navexconsulting.es::12cfffd4-f453-4a67-8721-97fa29b6c830" providerId="AD" clId="Web-{B3B39829-D8E8-B5AA-49DD-DF8451D3A33E}" dt="2026-10-20T10:38:33.164" v="88"/>
          <ac:picMkLst>
            <pc:docMk/>
            <pc:sldMk cId="0" sldId="260"/>
            <ac:picMk id="30" creationId="{4E9B76AC-C11E-4BE3-D9C8-EC6A11B0F65B}"/>
          </ac:picMkLst>
        </pc:picChg>
      </pc:sldChg>
      <pc:sldChg chg="addSp">
        <pc:chgData name="Mónica Rubio González" userId="S::mrubio@navexconsulting.es::12cfffd4-f453-4a67-8721-97fa29b6c830" providerId="AD" clId="Web-{B3B39829-D8E8-B5AA-49DD-DF8451D3A33E}" dt="2026-10-20T10:38:35.961" v="89"/>
        <pc:sldMkLst>
          <pc:docMk/>
          <pc:sldMk cId="0" sldId="261"/>
        </pc:sldMkLst>
        <pc:picChg chg="add">
          <ac:chgData name="Mónica Rubio González" userId="S::mrubio@navexconsulting.es::12cfffd4-f453-4a67-8721-97fa29b6c830" providerId="AD" clId="Web-{B3B39829-D8E8-B5AA-49DD-DF8451D3A33E}" dt="2026-10-20T10:38:35.961" v="89"/>
          <ac:picMkLst>
            <pc:docMk/>
            <pc:sldMk cId="0" sldId="261"/>
            <ac:picMk id="21" creationId="{3DF04FFC-EB19-19AB-3A34-EB6C224204C1}"/>
          </ac:picMkLst>
        </pc:picChg>
      </pc:sldChg>
      <pc:sldChg chg="addSp">
        <pc:chgData name="Mónica Rubio González" userId="S::mrubio@navexconsulting.es::12cfffd4-f453-4a67-8721-97fa29b6c830" providerId="AD" clId="Web-{B3B39829-D8E8-B5AA-49DD-DF8451D3A33E}" dt="2026-10-20T10:38:38.336" v="90"/>
        <pc:sldMkLst>
          <pc:docMk/>
          <pc:sldMk cId="0" sldId="262"/>
        </pc:sldMkLst>
        <pc:picChg chg="add">
          <ac:chgData name="Mónica Rubio González" userId="S::mrubio@navexconsulting.es::12cfffd4-f453-4a67-8721-97fa29b6c830" providerId="AD" clId="Web-{B3B39829-D8E8-B5AA-49DD-DF8451D3A33E}" dt="2026-10-20T10:38:38.336" v="90"/>
          <ac:picMkLst>
            <pc:docMk/>
            <pc:sldMk cId="0" sldId="262"/>
            <ac:picMk id="41" creationId="{BA7D1FFB-7516-4D64-60A7-F69FD426891C}"/>
          </ac:picMkLst>
        </pc:picChg>
      </pc:sldChg>
      <pc:sldChg chg="addSp">
        <pc:chgData name="Mónica Rubio González" userId="S::mrubio@navexconsulting.es::12cfffd4-f453-4a67-8721-97fa29b6c830" providerId="AD" clId="Web-{B3B39829-D8E8-B5AA-49DD-DF8451D3A33E}" dt="2026-10-20T10:38:40.851" v="91"/>
        <pc:sldMkLst>
          <pc:docMk/>
          <pc:sldMk cId="0" sldId="263"/>
        </pc:sldMkLst>
        <pc:picChg chg="add">
          <ac:chgData name="Mónica Rubio González" userId="S::mrubio@navexconsulting.es::12cfffd4-f453-4a67-8721-97fa29b6c830" providerId="AD" clId="Web-{B3B39829-D8E8-B5AA-49DD-DF8451D3A33E}" dt="2026-10-20T10:38:40.851" v="91"/>
          <ac:picMkLst>
            <pc:docMk/>
            <pc:sldMk cId="0" sldId="263"/>
            <ac:picMk id="26" creationId="{0BB01517-C5FC-FC6E-E049-1E0DC1165D04}"/>
          </ac:picMkLst>
        </pc:picChg>
      </pc:sldChg>
      <pc:sldChg chg="addSp">
        <pc:chgData name="Mónica Rubio González" userId="S::mrubio@navexconsulting.es::12cfffd4-f453-4a67-8721-97fa29b6c830" providerId="AD" clId="Web-{B3B39829-D8E8-B5AA-49DD-DF8451D3A33E}" dt="2026-10-20T10:38:43.445" v="92"/>
        <pc:sldMkLst>
          <pc:docMk/>
          <pc:sldMk cId="0" sldId="264"/>
        </pc:sldMkLst>
        <pc:picChg chg="add">
          <ac:chgData name="Mónica Rubio González" userId="S::mrubio@navexconsulting.es::12cfffd4-f453-4a67-8721-97fa29b6c830" providerId="AD" clId="Web-{B3B39829-D8E8-B5AA-49DD-DF8451D3A33E}" dt="2026-10-20T10:38:43.445" v="92"/>
          <ac:picMkLst>
            <pc:docMk/>
            <pc:sldMk cId="0" sldId="264"/>
            <ac:picMk id="21" creationId="{14134997-3746-86F9-1B83-B86D660EEBC3}"/>
          </ac:picMkLst>
        </pc:picChg>
      </pc:sldChg>
      <pc:sldChg chg="addSp">
        <pc:chgData name="Mónica Rubio González" userId="S::mrubio@navexconsulting.es::12cfffd4-f453-4a67-8721-97fa29b6c830" providerId="AD" clId="Web-{B3B39829-D8E8-B5AA-49DD-DF8451D3A33E}" dt="2026-10-20T10:38:46.039" v="93"/>
        <pc:sldMkLst>
          <pc:docMk/>
          <pc:sldMk cId="0" sldId="265"/>
        </pc:sldMkLst>
        <pc:picChg chg="add">
          <ac:chgData name="Mónica Rubio González" userId="S::mrubio@navexconsulting.es::12cfffd4-f453-4a67-8721-97fa29b6c830" providerId="AD" clId="Web-{B3B39829-D8E8-B5AA-49DD-DF8451D3A33E}" dt="2026-10-20T10:38:46.039" v="93"/>
          <ac:picMkLst>
            <pc:docMk/>
            <pc:sldMk cId="0" sldId="265"/>
            <ac:picMk id="36" creationId="{62D266A9-1421-8EDC-7161-487B9BCDD41D}"/>
          </ac:picMkLst>
        </pc:picChg>
      </pc:sldChg>
      <pc:sldChg chg="addSp">
        <pc:chgData name="Mónica Rubio González" userId="S::mrubio@navexconsulting.es::12cfffd4-f453-4a67-8721-97fa29b6c830" providerId="AD" clId="Web-{B3B39829-D8E8-B5AA-49DD-DF8451D3A33E}" dt="2026-10-20T10:38:48.289" v="94"/>
        <pc:sldMkLst>
          <pc:docMk/>
          <pc:sldMk cId="0" sldId="266"/>
        </pc:sldMkLst>
        <pc:picChg chg="add">
          <ac:chgData name="Mónica Rubio González" userId="S::mrubio@navexconsulting.es::12cfffd4-f453-4a67-8721-97fa29b6c830" providerId="AD" clId="Web-{B3B39829-D8E8-B5AA-49DD-DF8451D3A33E}" dt="2026-10-20T10:38:48.289" v="94"/>
          <ac:picMkLst>
            <pc:docMk/>
            <pc:sldMk cId="0" sldId="266"/>
            <ac:picMk id="21" creationId="{0A8B7429-13D0-A0F5-83C2-62C9C52D631B}"/>
          </ac:picMkLst>
        </pc:picChg>
      </pc:sldChg>
      <pc:sldChg chg="addSp">
        <pc:chgData name="Mónica Rubio González" userId="S::mrubio@navexconsulting.es::12cfffd4-f453-4a67-8721-97fa29b6c830" providerId="AD" clId="Web-{B3B39829-D8E8-B5AA-49DD-DF8451D3A33E}" dt="2026-10-20T10:38:51.008" v="95"/>
        <pc:sldMkLst>
          <pc:docMk/>
          <pc:sldMk cId="0" sldId="267"/>
        </pc:sldMkLst>
        <pc:picChg chg="add">
          <ac:chgData name="Mónica Rubio González" userId="S::mrubio@navexconsulting.es::12cfffd4-f453-4a67-8721-97fa29b6c830" providerId="AD" clId="Web-{B3B39829-D8E8-B5AA-49DD-DF8451D3A33E}" dt="2026-10-20T10:38:51.008" v="95"/>
          <ac:picMkLst>
            <pc:docMk/>
            <pc:sldMk cId="0" sldId="267"/>
            <ac:picMk id="23" creationId="{90098E46-FC31-23ED-3FB4-B5E49311BFCB}"/>
          </ac:picMkLst>
        </pc:picChg>
      </pc:sldChg>
      <pc:sldChg chg="addSp">
        <pc:chgData name="Mónica Rubio González" userId="S::mrubio@navexconsulting.es::12cfffd4-f453-4a67-8721-97fa29b6c830" providerId="AD" clId="Web-{B3B39829-D8E8-B5AA-49DD-DF8451D3A33E}" dt="2026-10-20T10:38:53.336" v="96"/>
        <pc:sldMkLst>
          <pc:docMk/>
          <pc:sldMk cId="0" sldId="268"/>
        </pc:sldMkLst>
        <pc:picChg chg="add">
          <ac:chgData name="Mónica Rubio González" userId="S::mrubio@navexconsulting.es::12cfffd4-f453-4a67-8721-97fa29b6c830" providerId="AD" clId="Web-{B3B39829-D8E8-B5AA-49DD-DF8451D3A33E}" dt="2026-10-20T10:38:53.336" v="96"/>
          <ac:picMkLst>
            <pc:docMk/>
            <pc:sldMk cId="0" sldId="268"/>
            <ac:picMk id="30" creationId="{B0FBC84D-CA86-579D-983E-A0BE0643D255}"/>
          </ac:picMkLst>
        </pc:picChg>
      </pc:sldChg>
      <pc:sldChg chg="addSp">
        <pc:chgData name="Mónica Rubio González" userId="S::mrubio@navexconsulting.es::12cfffd4-f453-4a67-8721-97fa29b6c830" providerId="AD" clId="Web-{B3B39829-D8E8-B5AA-49DD-DF8451D3A33E}" dt="2026-10-20T10:38:55.727" v="97"/>
        <pc:sldMkLst>
          <pc:docMk/>
          <pc:sldMk cId="0" sldId="269"/>
        </pc:sldMkLst>
        <pc:picChg chg="add">
          <ac:chgData name="Mónica Rubio González" userId="S::mrubio@navexconsulting.es::12cfffd4-f453-4a67-8721-97fa29b6c830" providerId="AD" clId="Web-{B3B39829-D8E8-B5AA-49DD-DF8451D3A33E}" dt="2026-10-20T10:38:55.727" v="97"/>
          <ac:picMkLst>
            <pc:docMk/>
            <pc:sldMk cId="0" sldId="269"/>
            <ac:picMk id="36" creationId="{953B10E1-CCE3-E788-8223-369A7E25013E}"/>
          </ac:picMkLst>
        </pc:picChg>
      </pc:sldChg>
      <pc:sldChg chg="addSp">
        <pc:chgData name="Mónica Rubio González" userId="S::mrubio@navexconsulting.es::12cfffd4-f453-4a67-8721-97fa29b6c830" providerId="AD" clId="Web-{B3B39829-D8E8-B5AA-49DD-DF8451D3A33E}" dt="2026-10-20T10:38:58.023" v="98"/>
        <pc:sldMkLst>
          <pc:docMk/>
          <pc:sldMk cId="0" sldId="270"/>
        </pc:sldMkLst>
        <pc:picChg chg="add">
          <ac:chgData name="Mónica Rubio González" userId="S::mrubio@navexconsulting.es::12cfffd4-f453-4a67-8721-97fa29b6c830" providerId="AD" clId="Web-{B3B39829-D8E8-B5AA-49DD-DF8451D3A33E}" dt="2026-10-20T10:38:58.023" v="98"/>
          <ac:picMkLst>
            <pc:docMk/>
            <pc:sldMk cId="0" sldId="270"/>
            <ac:picMk id="12" creationId="{6E1C33AD-A406-A530-7E58-A90CE4704FFB}"/>
          </ac:picMkLst>
        </pc:picChg>
      </pc:sldChg>
      <pc:sldChg chg="addSp modSp">
        <pc:chgData name="Mónica Rubio González" userId="S::mrubio@navexconsulting.es::12cfffd4-f453-4a67-8721-97fa29b6c830" providerId="AD" clId="Web-{B3B39829-D8E8-B5AA-49DD-DF8451D3A33E}" dt="2026-10-20T10:39:00.570" v="99"/>
        <pc:sldMkLst>
          <pc:docMk/>
          <pc:sldMk cId="0" sldId="271"/>
        </pc:sldMkLst>
        <pc:picChg chg="add mod">
          <ac:chgData name="Mónica Rubio González" userId="S::mrubio@navexconsulting.es::12cfffd4-f453-4a67-8721-97fa29b6c830" providerId="AD" clId="Web-{B3B39829-D8E8-B5AA-49DD-DF8451D3A33E}" dt="2026-10-20T10:38:22.398" v="84" actId="14100"/>
          <ac:picMkLst>
            <pc:docMk/>
            <pc:sldMk cId="0" sldId="271"/>
            <ac:picMk id="5" creationId="{2AB06CDB-EDD5-D1D4-979D-4097EFF5D7F6}"/>
          </ac:picMkLst>
        </pc:picChg>
        <pc:picChg chg="add">
          <ac:chgData name="Mónica Rubio González" userId="S::mrubio@navexconsulting.es::12cfffd4-f453-4a67-8721-97fa29b6c830" providerId="AD" clId="Web-{B3B39829-D8E8-B5AA-49DD-DF8451D3A33E}" dt="2026-10-20T10:39:00.570" v="99"/>
          <ac:picMkLst>
            <pc:docMk/>
            <pc:sldMk cId="0" sldId="271"/>
            <ac:picMk id="8" creationId="{0B5248CF-7120-AEB2-A6FE-D7971BE60458}"/>
          </ac:picMkLst>
        </pc:picChg>
      </pc:sldChg>
      <pc:sldChg chg="addSp">
        <pc:chgData name="Mónica Rubio González" userId="S::mrubio@navexconsulting.es::12cfffd4-f453-4a67-8721-97fa29b6c830" providerId="AD" clId="Web-{B3B39829-D8E8-B5AA-49DD-DF8451D3A33E}" dt="2026-10-20T10:39:03.008" v="100"/>
        <pc:sldMkLst>
          <pc:docMk/>
          <pc:sldMk cId="0" sldId="272"/>
        </pc:sldMkLst>
        <pc:picChg chg="add">
          <ac:chgData name="Mónica Rubio González" userId="S::mrubio@navexconsulting.es::12cfffd4-f453-4a67-8721-97fa29b6c830" providerId="AD" clId="Web-{B3B39829-D8E8-B5AA-49DD-DF8451D3A33E}" dt="2026-10-20T10:39:03.008" v="100"/>
          <ac:picMkLst>
            <pc:docMk/>
            <pc:sldMk cId="0" sldId="272"/>
            <ac:picMk id="8" creationId="{18B17DFE-F3E2-B1E6-AE8A-528230B3496A}"/>
          </ac:picMkLst>
        </pc:picChg>
      </pc:sldChg>
      <pc:sldChg chg="addSp modSp">
        <pc:chgData name="Mónica Rubio González" userId="S::mrubio@navexconsulting.es::12cfffd4-f453-4a67-8721-97fa29b6c830" providerId="AD" clId="Web-{B3B39829-D8E8-B5AA-49DD-DF8451D3A33E}" dt="2026-10-20T10:39:33.071" v="105" actId="1076"/>
        <pc:sldMkLst>
          <pc:docMk/>
          <pc:sldMk cId="0" sldId="273"/>
        </pc:sldMkLst>
        <pc:picChg chg="mod">
          <ac:chgData name="Mónica Rubio González" userId="S::mrubio@navexconsulting.es::12cfffd4-f453-4a67-8721-97fa29b6c830" providerId="AD" clId="Web-{B3B39829-D8E8-B5AA-49DD-DF8451D3A33E}" dt="2026-10-20T10:39:17.555" v="101" actId="1076"/>
          <ac:picMkLst>
            <pc:docMk/>
            <pc:sldMk cId="0" sldId="273"/>
            <ac:picMk id="2" creationId="{00000000-0000-0000-0000-000000000000}"/>
          </ac:picMkLst>
        </pc:picChg>
        <pc:picChg chg="add mod">
          <ac:chgData name="Mónica Rubio González" userId="S::mrubio@navexconsulting.es::12cfffd4-f453-4a67-8721-97fa29b6c830" providerId="AD" clId="Web-{B3B39829-D8E8-B5AA-49DD-DF8451D3A33E}" dt="2026-10-20T10:39:33.071" v="105" actId="1076"/>
          <ac:picMkLst>
            <pc:docMk/>
            <pc:sldMk cId="0" sldId="273"/>
            <ac:picMk id="18" creationId="{EA03C691-9F52-B1A6-D494-196009F8293A}"/>
          </ac:picMkLst>
        </pc:picChg>
      </pc:sldChg>
      <pc:sldChg chg="addSp delSp modSp">
        <pc:chgData name="Mónica Rubio González" userId="S::mrubio@navexconsulting.es::12cfffd4-f453-4a67-8721-97fa29b6c830" providerId="AD" clId="Web-{B3B39829-D8E8-B5AA-49DD-DF8451D3A33E}" dt="2026-10-20T10:32:19.802" v="80" actId="14100"/>
        <pc:sldMkLst>
          <pc:docMk/>
          <pc:sldMk cId="0" sldId="275"/>
        </pc:sldMkLst>
        <pc:spChg chg="del">
          <ac:chgData name="Mónica Rubio González" userId="S::mrubio@navexconsulting.es::12cfffd4-f453-4a67-8721-97fa29b6c830" providerId="AD" clId="Web-{B3B39829-D8E8-B5AA-49DD-DF8451D3A33E}" dt="2026-10-20T10:30:55.770" v="32"/>
          <ac:spMkLst>
            <pc:docMk/>
            <pc:sldMk cId="0" sldId="275"/>
            <ac:spMk id="6" creationId="{00000000-0000-0000-0000-000000000000}"/>
          </ac:spMkLst>
        </pc:spChg>
        <pc:spChg chg="mod">
          <ac:chgData name="Mónica Rubio González" userId="S::mrubio@navexconsulting.es::12cfffd4-f453-4a67-8721-97fa29b6c830" providerId="AD" clId="Web-{B3B39829-D8E8-B5AA-49DD-DF8451D3A33E}" dt="2026-10-20T10:31:04.270" v="35" actId="14100"/>
          <ac:spMkLst>
            <pc:docMk/>
            <pc:sldMk cId="0" sldId="275"/>
            <ac:spMk id="7" creationId="{00000000-0000-0000-0000-000000000000}"/>
          </ac:spMkLst>
        </pc:spChg>
        <pc:spChg chg="mod">
          <ac:chgData name="Mónica Rubio González" userId="S::mrubio@navexconsulting.es::12cfffd4-f453-4a67-8721-97fa29b6c830" providerId="AD" clId="Web-{B3B39829-D8E8-B5AA-49DD-DF8451D3A33E}" dt="2026-10-20T10:31:08.020" v="36" actId="1076"/>
          <ac:spMkLst>
            <pc:docMk/>
            <pc:sldMk cId="0" sldId="275"/>
            <ac:spMk id="8" creationId="{00000000-0000-0000-0000-000000000000}"/>
          </ac:spMkLst>
        </pc:spChg>
        <pc:spChg chg="add mod">
          <ac:chgData name="Mónica Rubio González" userId="S::mrubio@navexconsulting.es::12cfffd4-f453-4a67-8721-97fa29b6c830" providerId="AD" clId="Web-{B3B39829-D8E8-B5AA-49DD-DF8451D3A33E}" dt="2026-10-20T10:32:19.802" v="80" actId="14100"/>
          <ac:spMkLst>
            <pc:docMk/>
            <pc:sldMk cId="0" sldId="275"/>
            <ac:spMk id="9" creationId="{02C3C080-364A-EDDA-62F6-18D3B9F65CD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862A78-AD20-4EFA-9A7B-A06E43D5AE27}" type="datetimeFigureOut"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D226C-8D88-44F9-AACA-90264568322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637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s-ES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s-ES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s-ES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s-ES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s-ES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s-ES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s-ES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s-ES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s-ES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s-ES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s-ES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s-ES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s-ES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s-ES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s-ES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s-ES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s-ES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s-ES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s-ES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s-ES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navexconsulting.es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9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.jpe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9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1.jpe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hyperlink" Target="mailto:comercial@navexconsulting.es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navexconsulting.es/contacto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ond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Equipo trabajand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0"/>
            <a:ext cx="4114800" cy="5143500"/>
          </a:xfrm>
          <a:prstGeom prst="rect">
            <a:avLst/>
          </a:prstGeom>
        </p:spPr>
      </p:pic>
      <p:pic>
        <p:nvPicPr>
          <p:cNvPr id="4" name="Image 2" descr="Navex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048" y="822960"/>
            <a:ext cx="1143000" cy="40233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048" y="1417320"/>
            <a:ext cx="4572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2800" b="1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NOVEDADES DE BUSINESS CENTRAL 29: LO QUE CAMBIA EN TU EMPRESA</a:t>
            </a:r>
            <a:endParaRPr lang="es-ES" sz="2800"/>
          </a:p>
        </p:txBody>
      </p:sp>
      <p:sp>
        <p:nvSpPr>
          <p:cNvPr id="6" name="Text 1"/>
          <p:cNvSpPr txBox="1"/>
          <p:nvPr/>
        </p:nvSpPr>
        <p:spPr>
          <a:xfrm>
            <a:off x="384048" y="338328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40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Release wave 2 de 2026. Actualización prevista para noviembre de 2026.</a:t>
            </a:r>
            <a:endParaRPr lang="es-ES" sz="1400"/>
          </a:p>
        </p:txBody>
      </p:sp>
      <p:sp>
        <p:nvSpPr>
          <p:cNvPr id="7" name="Text 2"/>
          <p:cNvSpPr txBox="1"/>
          <p:nvPr/>
        </p:nvSpPr>
        <p:spPr>
          <a:xfrm>
            <a:off x="384048" y="45262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400" u="sng">
                <a:solidFill>
                  <a:srgbClr val="0B63C5"/>
                </a:solidFill>
                <a:latin typeface="Calibri"/>
                <a:ea typeface="Calibri"/>
                <a:cs typeface="Calibri"/>
                <a:hlinkClick r:id="rId6"/>
              </a:rPr>
              <a:t>www.navexconsulting.es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6431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ond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201168"/>
            <a:ext cx="8412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CENTRAL 29 DE UN VISTAZO</a:t>
            </a:r>
            <a:endParaRPr lang="es-ES" sz="2400"/>
          </a:p>
        </p:txBody>
      </p:sp>
      <p:sp>
        <p:nvSpPr>
          <p:cNvPr id="4" name="Text 1"/>
          <p:cNvSpPr txBox="1"/>
          <p:nvPr/>
        </p:nvSpPr>
        <p:spPr>
          <a:xfrm>
            <a:off x="548640" y="96926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250">
                <a:solidFill>
                  <a:srgbClr val="E3F0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Cuatro áreas concentran la mayor parte del cambio</a:t>
            </a:r>
            <a:endParaRPr lang="es-ES" sz="1250"/>
          </a:p>
        </p:txBody>
      </p:sp>
      <p:sp>
        <p:nvSpPr>
          <p:cNvPr id="5" name="Shape 2"/>
          <p:cNvSpPr/>
          <p:nvPr/>
        </p:nvSpPr>
        <p:spPr>
          <a:xfrm>
            <a:off x="457200" y="1417320"/>
            <a:ext cx="1920240" cy="1874520"/>
          </a:xfrm>
          <a:prstGeom prst="roundRect">
            <a:avLst>
              <a:gd name="adj" fmla="val 3902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3"/>
          <p:cNvSpPr/>
          <p:nvPr/>
        </p:nvSpPr>
        <p:spPr>
          <a:xfrm>
            <a:off x="1161288" y="1563624"/>
            <a:ext cx="512064" cy="512064"/>
          </a:xfrm>
          <a:prstGeom prst="roundRect">
            <a:avLst>
              <a:gd name="adj" fmla="val 12500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7" name="Image 1" descr="FaRobo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942" y="1676278"/>
            <a:ext cx="286756" cy="286756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66928" y="2167128"/>
            <a:ext cx="1700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Agentes y Copilot</a:t>
            </a:r>
            <a:endParaRPr lang="es-ES" sz="1200"/>
          </a:p>
        </p:txBody>
      </p:sp>
      <p:sp>
        <p:nvSpPr>
          <p:cNvPr id="9" name="Text 5"/>
          <p:cNvSpPr txBox="1"/>
          <p:nvPr/>
        </p:nvSpPr>
        <p:spPr>
          <a:xfrm>
            <a:off x="566928" y="2459736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 único de tareas, revisión del contenido generado y avisos en las listas.</a:t>
            </a:r>
            <a:endParaRPr lang="es-ES" sz="1100"/>
          </a:p>
        </p:txBody>
      </p:sp>
      <p:sp>
        <p:nvSpPr>
          <p:cNvPr id="10" name="Shape 6"/>
          <p:cNvSpPr/>
          <p:nvPr/>
        </p:nvSpPr>
        <p:spPr>
          <a:xfrm>
            <a:off x="2560320" y="1417320"/>
            <a:ext cx="1920240" cy="1874520"/>
          </a:xfrm>
          <a:prstGeom prst="roundRect">
            <a:avLst>
              <a:gd name="adj" fmla="val 3902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Shape 7"/>
          <p:cNvSpPr/>
          <p:nvPr/>
        </p:nvSpPr>
        <p:spPr>
          <a:xfrm>
            <a:off x="3264408" y="1563624"/>
            <a:ext cx="512064" cy="512064"/>
          </a:xfrm>
          <a:prstGeom prst="roundRect">
            <a:avLst>
              <a:gd name="adj" fmla="val 12500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2" name="Image 2" descr="FaFileWor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7062" y="1676278"/>
            <a:ext cx="286756" cy="286756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2670048" y="2167128"/>
            <a:ext cx="1700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Informes y documentos</a:t>
            </a:r>
            <a:endParaRPr lang="es-ES" sz="1200"/>
          </a:p>
        </p:txBody>
      </p:sp>
      <p:sp>
        <p:nvSpPr>
          <p:cNvPr id="14" name="Text 9"/>
          <p:cNvSpPr txBox="1"/>
          <p:nvPr/>
        </p:nvSpPr>
        <p:spPr>
          <a:xfrm>
            <a:off x="2670048" y="2459736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Temas, encabezados y pies reutilizables, y un complemento de Word renovado.</a:t>
            </a:r>
            <a:endParaRPr lang="es-ES" sz="1100"/>
          </a:p>
        </p:txBody>
      </p:sp>
      <p:sp>
        <p:nvSpPr>
          <p:cNvPr id="15" name="Shape 10"/>
          <p:cNvSpPr/>
          <p:nvPr/>
        </p:nvSpPr>
        <p:spPr>
          <a:xfrm>
            <a:off x="4663440" y="1417320"/>
            <a:ext cx="1920240" cy="1874520"/>
          </a:xfrm>
          <a:prstGeom prst="roundRect">
            <a:avLst>
              <a:gd name="adj" fmla="val 3902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Shape 11"/>
          <p:cNvSpPr/>
          <p:nvPr/>
        </p:nvSpPr>
        <p:spPr>
          <a:xfrm>
            <a:off x="5367528" y="1563624"/>
            <a:ext cx="512064" cy="512064"/>
          </a:xfrm>
          <a:prstGeom prst="roundRect">
            <a:avLst>
              <a:gd name="adj" fmla="val 12500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7" name="Image 3" descr="FaGear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0182" y="1676278"/>
            <a:ext cx="286756" cy="286756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773168" y="2167128"/>
            <a:ext cx="1700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Subcontratación</a:t>
            </a:r>
            <a:endParaRPr lang="es-ES" sz="1200"/>
          </a:p>
        </p:txBody>
      </p:sp>
      <p:sp>
        <p:nvSpPr>
          <p:cNvPr id="19" name="Text 13"/>
          <p:cNvSpPr txBox="1"/>
          <p:nvPr/>
        </p:nvSpPr>
        <p:spPr>
          <a:xfrm>
            <a:off x="4773168" y="2459736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Asistente de configuración, instrucciones en el pedido de compra y picking.</a:t>
            </a:r>
            <a:endParaRPr lang="es-ES" sz="1100"/>
          </a:p>
        </p:txBody>
      </p:sp>
      <p:sp>
        <p:nvSpPr>
          <p:cNvPr id="20" name="Shape 14"/>
          <p:cNvSpPr/>
          <p:nvPr/>
        </p:nvSpPr>
        <p:spPr>
          <a:xfrm>
            <a:off x="6766560" y="1417320"/>
            <a:ext cx="1920240" cy="1874520"/>
          </a:xfrm>
          <a:prstGeom prst="roundRect">
            <a:avLst>
              <a:gd name="adj" fmla="val 3902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Shape 15"/>
          <p:cNvSpPr/>
          <p:nvPr/>
        </p:nvSpPr>
        <p:spPr>
          <a:xfrm>
            <a:off x="7470648" y="1563624"/>
            <a:ext cx="512064" cy="512064"/>
          </a:xfrm>
          <a:prstGeom prst="roundRect">
            <a:avLst>
              <a:gd name="adj" fmla="val 12500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22" name="Image 4" descr="FaCartShoppi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83302" y="1676278"/>
            <a:ext cx="286756" cy="286756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6876288" y="2167128"/>
            <a:ext cx="1700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Shopify</a:t>
            </a:r>
            <a:endParaRPr lang="es-ES" sz="1200"/>
          </a:p>
        </p:txBody>
      </p:sp>
      <p:sp>
        <p:nvSpPr>
          <p:cNvPr id="24" name="Text 17"/>
          <p:cNvSpPr txBox="1"/>
          <p:nvPr/>
        </p:nvSpPr>
        <p:spPr>
          <a:xfrm>
            <a:off x="6876288" y="2459736"/>
            <a:ext cx="17007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Empresas B2B, cambios de pedido, códigos arancelarios y nueva API.</a:t>
            </a:r>
            <a:endParaRPr lang="es-ES" sz="1100"/>
          </a:p>
        </p:txBody>
      </p:sp>
      <p:sp>
        <p:nvSpPr>
          <p:cNvPr id="25" name="Text 18"/>
          <p:cNvSpPr txBox="1"/>
          <p:nvPr/>
        </p:nvSpPr>
        <p:spPr>
          <a:xfrm>
            <a:off x="457200" y="345643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100" b="1">
                <a:solidFill>
                  <a:srgbClr val="B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TAMBIÉN INCLUYE</a:t>
            </a:r>
            <a:endParaRPr lang="es-ES" sz="1100"/>
          </a:p>
        </p:txBody>
      </p:sp>
      <p:sp>
        <p:nvSpPr>
          <p:cNvPr id="26" name="Shape 19"/>
          <p:cNvSpPr/>
          <p:nvPr/>
        </p:nvSpPr>
        <p:spPr>
          <a:xfrm>
            <a:off x="457200" y="3730752"/>
            <a:ext cx="8229600" cy="914400"/>
          </a:xfrm>
          <a:prstGeom prst="roundRect">
            <a:avLst>
              <a:gd name="adj" fmla="val 80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7" name="Text 20"/>
          <p:cNvSpPr txBox="1"/>
          <p:nvPr/>
        </p:nvSpPr>
        <p:spPr>
          <a:xfrm>
            <a:off x="685800" y="3730752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2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Expense Agent con IVA, retenciones y aprobaciones con IA, impuestos especiales múltiples, intercambio de documentos EDI, huella de carbono en activos fijos y en servicios, y mejoras de uso diario como las búsquedas recientes. Varias de estas funciones están en vista previa pública.</a:t>
            </a:r>
            <a:endParaRPr lang="es-ES" sz="120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CAF414FD-B79C-8416-3A5B-687EFCE6D0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18634" y="0"/>
            <a:ext cx="674078" cy="57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198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ond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201168"/>
            <a:ext cx="8412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CALENDARIO DE LA ACTUALIZACIÓN</a:t>
            </a:r>
            <a:endParaRPr lang="es-ES" sz="2400"/>
          </a:p>
        </p:txBody>
      </p:sp>
      <p:sp>
        <p:nvSpPr>
          <p:cNvPr id="4" name="Text 1"/>
          <p:cNvSpPr txBox="1"/>
          <p:nvPr/>
        </p:nvSpPr>
        <p:spPr>
          <a:xfrm>
            <a:off x="548640" y="96926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250">
                <a:solidFill>
                  <a:srgbClr val="E3F0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ocurre con tu entorno según cómo lo tengas desplegado</a:t>
            </a:r>
            <a:endParaRPr lang="es-ES" sz="1250"/>
          </a:p>
        </p:txBody>
      </p:sp>
      <p:sp>
        <p:nvSpPr>
          <p:cNvPr id="5" name="Shape 2"/>
          <p:cNvSpPr/>
          <p:nvPr/>
        </p:nvSpPr>
        <p:spPr>
          <a:xfrm>
            <a:off x="457200" y="1417320"/>
            <a:ext cx="2560320" cy="2011680"/>
          </a:xfrm>
          <a:prstGeom prst="roundRect">
            <a:avLst>
              <a:gd name="adj" fmla="val 3636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3"/>
          <p:cNvSpPr/>
          <p:nvPr/>
        </p:nvSpPr>
        <p:spPr>
          <a:xfrm>
            <a:off x="1481328" y="1563624"/>
            <a:ext cx="512064" cy="512064"/>
          </a:xfrm>
          <a:prstGeom prst="roundRect">
            <a:avLst>
              <a:gd name="adj" fmla="val 12500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7" name="Image 1" descr="FaBuildi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3982" y="1676278"/>
            <a:ext cx="286756" cy="286756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66928" y="2167128"/>
            <a:ext cx="23408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Clientes nuevos</a:t>
            </a:r>
            <a:endParaRPr lang="es-ES" sz="1200"/>
          </a:p>
        </p:txBody>
      </p:sp>
      <p:sp>
        <p:nvSpPr>
          <p:cNvPr id="9" name="Text 5"/>
          <p:cNvSpPr txBox="1"/>
          <p:nvPr/>
        </p:nvSpPr>
        <p:spPr>
          <a:xfrm>
            <a:off x="566928" y="2459736"/>
            <a:ext cx="23408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1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Reciben la versión 29.0 automáticamente.</a:t>
            </a:r>
            <a:endParaRPr lang="es-ES" sz="1150"/>
          </a:p>
        </p:txBody>
      </p:sp>
      <p:sp>
        <p:nvSpPr>
          <p:cNvPr id="10" name="Shape 6"/>
          <p:cNvSpPr/>
          <p:nvPr/>
        </p:nvSpPr>
        <p:spPr>
          <a:xfrm>
            <a:off x="3291840" y="1417320"/>
            <a:ext cx="2560320" cy="2011680"/>
          </a:xfrm>
          <a:prstGeom prst="roundRect">
            <a:avLst>
              <a:gd name="adj" fmla="val 3636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Shape 7"/>
          <p:cNvSpPr/>
          <p:nvPr/>
        </p:nvSpPr>
        <p:spPr>
          <a:xfrm>
            <a:off x="4315968" y="1563624"/>
            <a:ext cx="512064" cy="512064"/>
          </a:xfrm>
          <a:prstGeom prst="roundRect">
            <a:avLst>
              <a:gd name="adj" fmla="val 12500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2" name="Image 2" descr="FaCalendarDays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8622" y="1676278"/>
            <a:ext cx="286756" cy="286756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3401568" y="2167128"/>
            <a:ext cx="23408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Clientes online existentes</a:t>
            </a:r>
            <a:endParaRPr lang="es-ES" sz="1200"/>
          </a:p>
        </p:txBody>
      </p:sp>
      <p:sp>
        <p:nvSpPr>
          <p:cNvPr id="14" name="Text 9"/>
          <p:cNvSpPr txBox="1"/>
          <p:nvPr/>
        </p:nvSpPr>
        <p:spPr>
          <a:xfrm>
            <a:off x="3401568" y="2459736"/>
            <a:ext cx="23408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1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Reciben una notificación. El administrador programa la actualización dentro del periodo disponible.</a:t>
            </a:r>
            <a:endParaRPr lang="es-ES" sz="1150"/>
          </a:p>
        </p:txBody>
      </p:sp>
      <p:sp>
        <p:nvSpPr>
          <p:cNvPr id="15" name="Shape 10"/>
          <p:cNvSpPr/>
          <p:nvPr/>
        </p:nvSpPr>
        <p:spPr>
          <a:xfrm>
            <a:off x="6126480" y="1417320"/>
            <a:ext cx="2560320" cy="2011680"/>
          </a:xfrm>
          <a:prstGeom prst="roundRect">
            <a:avLst>
              <a:gd name="adj" fmla="val 3636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Shape 11"/>
          <p:cNvSpPr/>
          <p:nvPr/>
        </p:nvSpPr>
        <p:spPr>
          <a:xfrm>
            <a:off x="7150608" y="1563624"/>
            <a:ext cx="512064" cy="512064"/>
          </a:xfrm>
          <a:prstGeom prst="roundRect">
            <a:avLst>
              <a:gd name="adj" fmla="val 12500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7" name="Image 3" descr="FaServer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3262" y="1676278"/>
            <a:ext cx="286756" cy="286756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236208" y="2167128"/>
            <a:ext cx="23408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Instalaciones on-premises</a:t>
            </a:r>
            <a:endParaRPr lang="es-ES" sz="1200"/>
          </a:p>
        </p:txBody>
      </p:sp>
      <p:sp>
        <p:nvSpPr>
          <p:cNvPr id="19" name="Text 13"/>
          <p:cNvSpPr txBox="1"/>
          <p:nvPr/>
        </p:nvSpPr>
        <p:spPr>
          <a:xfrm>
            <a:off x="6236208" y="2459736"/>
            <a:ext cx="23408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1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la versión 24 o anterior, hay que pasar primero a la versión 25 antes de llegar a la 29.</a:t>
            </a:r>
            <a:endParaRPr lang="es-ES" sz="1150"/>
          </a:p>
        </p:txBody>
      </p:sp>
      <p:sp>
        <p:nvSpPr>
          <p:cNvPr id="20" name="Text 14"/>
          <p:cNvSpPr txBox="1"/>
          <p:nvPr/>
        </p:nvSpPr>
        <p:spPr>
          <a:xfrm>
            <a:off x="457200" y="35661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100" b="1">
                <a:solidFill>
                  <a:srgbClr val="B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PLAZO</a:t>
            </a:r>
            <a:endParaRPr lang="es-ES" sz="1100"/>
          </a:p>
        </p:txBody>
      </p:sp>
      <p:sp>
        <p:nvSpPr>
          <p:cNvPr id="21" name="Shape 15"/>
          <p:cNvSpPr/>
          <p:nvPr/>
        </p:nvSpPr>
        <p:spPr>
          <a:xfrm>
            <a:off x="457200" y="3840480"/>
            <a:ext cx="8229600" cy="777240"/>
          </a:xfrm>
          <a:prstGeom prst="roundRect">
            <a:avLst>
              <a:gd name="adj" fmla="val 9412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Text 16"/>
          <p:cNvSpPr txBox="1"/>
          <p:nvPr/>
        </p:nvSpPr>
        <p:spPr>
          <a:xfrm>
            <a:off x="685800" y="3840480"/>
            <a:ext cx="7772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3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meses para programar. </a:t>
            </a:r>
            <a:r>
              <a:rPr lang="es-ES" sz="13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periodo de los clientes online existentes termina en febrero de 2027.</a:t>
            </a:r>
            <a:endParaRPr lang="es-ES" sz="130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42D6B0C-D006-F3A3-9716-890321647A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8634" y="0"/>
            <a:ext cx="674078" cy="57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094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ond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201168"/>
            <a:ext cx="8412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REVISAR ANTES DE ACTUALIZAR</a:t>
            </a:r>
            <a:endParaRPr lang="es-ES" sz="2400"/>
          </a:p>
        </p:txBody>
      </p:sp>
      <p:sp>
        <p:nvSpPr>
          <p:cNvPr id="4" name="Text 1"/>
          <p:cNvSpPr txBox="1"/>
          <p:nvPr/>
        </p:nvSpPr>
        <p:spPr>
          <a:xfrm>
            <a:off x="548640" y="96926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250">
                <a:solidFill>
                  <a:srgbClr val="E3F0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Cuatro comprobaciones que conviene hacer con tu partner</a:t>
            </a:r>
            <a:endParaRPr lang="es-ES" sz="1250"/>
          </a:p>
        </p:txBody>
      </p:sp>
      <p:sp>
        <p:nvSpPr>
          <p:cNvPr id="5" name="Shape 2"/>
          <p:cNvSpPr/>
          <p:nvPr/>
        </p:nvSpPr>
        <p:spPr>
          <a:xfrm>
            <a:off x="457200" y="1417320"/>
            <a:ext cx="4846320" cy="731520"/>
          </a:xfrm>
          <a:prstGeom prst="roundRect">
            <a:avLst>
              <a:gd name="adj" fmla="val 100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3"/>
          <p:cNvSpPr/>
          <p:nvPr/>
        </p:nvSpPr>
        <p:spPr>
          <a:xfrm>
            <a:off x="566928" y="1572768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4"/>
          <p:cNvSpPr txBox="1"/>
          <p:nvPr/>
        </p:nvSpPr>
        <p:spPr>
          <a:xfrm>
            <a:off x="566928" y="157276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600" b="1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s-ES" sz="1600"/>
          </a:p>
        </p:txBody>
      </p:sp>
      <p:sp>
        <p:nvSpPr>
          <p:cNvPr id="8" name="Text 5"/>
          <p:cNvSpPr txBox="1"/>
          <p:nvPr/>
        </p:nvSpPr>
        <p:spPr>
          <a:xfrm>
            <a:off x="1143000" y="141732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Extensiones y objetos obsoletos. </a:t>
            </a: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aplicación base elimina varios objetos marcados como obsoletos. Las extensiones que dependan de ellos se revisan antes.</a:t>
            </a:r>
            <a:endParaRPr lang="es-ES" sz="1100"/>
          </a:p>
        </p:txBody>
      </p:sp>
      <p:sp>
        <p:nvSpPr>
          <p:cNvPr id="9" name="Shape 6"/>
          <p:cNvSpPr/>
          <p:nvPr/>
        </p:nvSpPr>
        <p:spPr>
          <a:xfrm>
            <a:off x="457200" y="2240280"/>
            <a:ext cx="4846320" cy="731520"/>
          </a:xfrm>
          <a:prstGeom prst="roundRect">
            <a:avLst>
              <a:gd name="adj" fmla="val 100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Shape 7"/>
          <p:cNvSpPr/>
          <p:nvPr/>
        </p:nvSpPr>
        <p:spPr>
          <a:xfrm>
            <a:off x="566928" y="2395728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8"/>
          <p:cNvSpPr txBox="1"/>
          <p:nvPr/>
        </p:nvSpPr>
        <p:spPr>
          <a:xfrm>
            <a:off x="566928" y="239572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600" b="1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s-ES" sz="1600"/>
          </a:p>
        </p:txBody>
      </p:sp>
      <p:sp>
        <p:nvSpPr>
          <p:cNvPr id="12" name="Text 9"/>
          <p:cNvSpPr txBox="1"/>
          <p:nvPr/>
        </p:nvSpPr>
        <p:spPr>
          <a:xfrm>
            <a:off x="1143000" y="224028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Integraciones SOAP. </a:t>
            </a: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Pasa a ser obligatoria la desactivación de servicios web SOAP en páginas de interfaz de Microsoft.</a:t>
            </a:r>
            <a:endParaRPr lang="es-ES" sz="1100"/>
          </a:p>
        </p:txBody>
      </p:sp>
      <p:sp>
        <p:nvSpPr>
          <p:cNvPr id="13" name="Shape 10"/>
          <p:cNvSpPr/>
          <p:nvPr/>
        </p:nvSpPr>
        <p:spPr>
          <a:xfrm>
            <a:off x="457200" y="3063240"/>
            <a:ext cx="4846320" cy="731520"/>
          </a:xfrm>
          <a:prstGeom prst="roundRect">
            <a:avLst>
              <a:gd name="adj" fmla="val 100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Shape 11"/>
          <p:cNvSpPr/>
          <p:nvPr/>
        </p:nvSpPr>
        <p:spPr>
          <a:xfrm>
            <a:off x="566928" y="3218688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Text 12"/>
          <p:cNvSpPr txBox="1"/>
          <p:nvPr/>
        </p:nvSpPr>
        <p:spPr>
          <a:xfrm>
            <a:off x="566928" y="321868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600" b="1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s-ES" sz="1600"/>
          </a:p>
        </p:txBody>
      </p:sp>
      <p:sp>
        <p:nvSpPr>
          <p:cNvPr id="16" name="Text 13"/>
          <p:cNvSpPr txBox="1"/>
          <p:nvPr/>
        </p:nvSpPr>
        <p:spPr>
          <a:xfrm>
            <a:off x="1143000" y="306324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Conexión con Shopify. </a:t>
            </a: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API 2026-01 deja de tener soporte el 31 de diciembre de 2026. La versión 29 usa la de julio de 2026.</a:t>
            </a:r>
            <a:endParaRPr lang="es-ES" sz="1100"/>
          </a:p>
        </p:txBody>
      </p:sp>
      <p:sp>
        <p:nvSpPr>
          <p:cNvPr id="17" name="Shape 14"/>
          <p:cNvSpPr/>
          <p:nvPr/>
        </p:nvSpPr>
        <p:spPr>
          <a:xfrm>
            <a:off x="457200" y="3886200"/>
            <a:ext cx="4846320" cy="731520"/>
          </a:xfrm>
          <a:prstGeom prst="roundRect">
            <a:avLst>
              <a:gd name="adj" fmla="val 100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Shape 15"/>
          <p:cNvSpPr/>
          <p:nvPr/>
        </p:nvSpPr>
        <p:spPr>
          <a:xfrm>
            <a:off x="566928" y="4041648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9" name="Text 16"/>
          <p:cNvSpPr txBox="1"/>
          <p:nvPr/>
        </p:nvSpPr>
        <p:spPr>
          <a:xfrm>
            <a:off x="566928" y="40416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600" b="1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s-ES" sz="1600"/>
          </a:p>
        </p:txBody>
      </p:sp>
      <p:sp>
        <p:nvSpPr>
          <p:cNvPr id="20" name="Text 17"/>
          <p:cNvSpPr txBox="1"/>
          <p:nvPr/>
        </p:nvSpPr>
        <p:spPr>
          <a:xfrm>
            <a:off x="1143000" y="388620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Prueba en sandbox. </a:t>
            </a: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prueba la versión 29 con tus procesos antes de programar el entorno de producción.</a:t>
            </a:r>
            <a:endParaRPr lang="es-ES" sz="1100"/>
          </a:p>
        </p:txBody>
      </p:sp>
      <p:sp>
        <p:nvSpPr>
          <p:cNvPr id="21" name="Shape 18"/>
          <p:cNvSpPr/>
          <p:nvPr/>
        </p:nvSpPr>
        <p:spPr>
          <a:xfrm>
            <a:off x="5532120" y="1417320"/>
            <a:ext cx="3154680" cy="3200400"/>
          </a:xfrm>
          <a:prstGeom prst="roundRect">
            <a:avLst>
              <a:gd name="adj" fmla="val 2319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Text 19"/>
          <p:cNvSpPr txBox="1"/>
          <p:nvPr/>
        </p:nvSpPr>
        <p:spPr>
          <a:xfrm>
            <a:off x="5715000" y="1545336"/>
            <a:ext cx="2788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100" b="1">
                <a:solidFill>
                  <a:srgbClr val="B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TENER EN CUENTA</a:t>
            </a:r>
            <a:endParaRPr lang="es-ES" sz="1100"/>
          </a:p>
        </p:txBody>
      </p:sp>
      <p:sp>
        <p:nvSpPr>
          <p:cNvPr id="23" name="Text 20"/>
          <p:cNvSpPr txBox="1"/>
          <p:nvPr/>
        </p:nvSpPr>
        <p:spPr>
          <a:xfrm>
            <a:off x="5715000" y="1874520"/>
            <a:ext cx="2788920" cy="2633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Ocho funcionalidades de Feature Management cambian de estado. Se detallan al final de este documento.</a:t>
            </a:r>
            <a:endParaRPr lang="es-ES" sz="110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novedades en vista previa pública se pueden probar, pero siguen en esa fase.</a:t>
            </a:r>
            <a:endParaRPr lang="es-ES" sz="110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actualización de producción se programa por entorno y empresa con el administrador.</a:t>
            </a:r>
            <a:endParaRPr lang="es-ES" sz="110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0E0C613-1B06-9669-5AAE-748BF0F430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8634" y="0"/>
            <a:ext cx="674078" cy="57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968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ond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201168"/>
            <a:ext cx="8412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AGENTES: TODO EN UN MISMO PANEL</a:t>
            </a:r>
            <a:endParaRPr lang="es-ES" sz="2400"/>
          </a:p>
        </p:txBody>
      </p:sp>
      <p:sp>
        <p:nvSpPr>
          <p:cNvPr id="4" name="Text 1"/>
          <p:cNvSpPr txBox="1"/>
          <p:nvPr/>
        </p:nvSpPr>
        <p:spPr>
          <a:xfrm>
            <a:off x="548640" y="96926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250">
                <a:solidFill>
                  <a:srgbClr val="E3F0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versión 29 facilita supervisar lo que hacen los agentes de IA</a:t>
            </a:r>
            <a:endParaRPr lang="es-ES" sz="125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1920240" cy="2148840"/>
          </a:xfrm>
          <a:prstGeom prst="roundRect">
            <a:avLst>
              <a:gd name="adj" fmla="val 381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3"/>
          <p:cNvSpPr/>
          <p:nvPr/>
        </p:nvSpPr>
        <p:spPr>
          <a:xfrm>
            <a:off x="1161288" y="1517904"/>
            <a:ext cx="512064" cy="512064"/>
          </a:xfrm>
          <a:prstGeom prst="roundRect">
            <a:avLst>
              <a:gd name="adj" fmla="val 12500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7" name="Image 1" descr="FaListChec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942" y="1630558"/>
            <a:ext cx="286756" cy="286756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66928" y="2121408"/>
            <a:ext cx="1700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 de tareas</a:t>
            </a:r>
            <a:endParaRPr lang="es-ES" sz="1200"/>
          </a:p>
        </p:txBody>
      </p:sp>
      <p:sp>
        <p:nvSpPr>
          <p:cNvPr id="9" name="Text 5"/>
          <p:cNvSpPr txBox="1"/>
          <p:nvPr/>
        </p:nvSpPr>
        <p:spPr>
          <a:xfrm>
            <a:off x="566928" y="2414016"/>
            <a:ext cx="170078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Reúne las tareas de todos los agentes. Se revisan, completan o descartan, y llevan al registro afectado.</a:t>
            </a:r>
            <a:endParaRPr lang="es-ES" sz="1100"/>
          </a:p>
        </p:txBody>
      </p:sp>
      <p:sp>
        <p:nvSpPr>
          <p:cNvPr id="10" name="Shape 6"/>
          <p:cNvSpPr/>
          <p:nvPr/>
        </p:nvSpPr>
        <p:spPr>
          <a:xfrm>
            <a:off x="2560320" y="1371600"/>
            <a:ext cx="1920240" cy="2148840"/>
          </a:xfrm>
          <a:prstGeom prst="roundRect">
            <a:avLst>
              <a:gd name="adj" fmla="val 381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Shape 7"/>
          <p:cNvSpPr/>
          <p:nvPr/>
        </p:nvSpPr>
        <p:spPr>
          <a:xfrm>
            <a:off x="3264408" y="1517904"/>
            <a:ext cx="512064" cy="512064"/>
          </a:xfrm>
          <a:prstGeom prst="roundRect">
            <a:avLst>
              <a:gd name="adj" fmla="val 12500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2" name="Image 2" descr="FaEy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7062" y="1630558"/>
            <a:ext cx="286756" cy="286756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2670048" y="2121408"/>
            <a:ext cx="1700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Revisión en la página</a:t>
            </a:r>
            <a:endParaRPr lang="es-ES" sz="1200"/>
          </a:p>
        </p:txBody>
      </p:sp>
      <p:sp>
        <p:nvSpPr>
          <p:cNvPr id="14" name="Text 9"/>
          <p:cNvSpPr txBox="1"/>
          <p:nvPr/>
        </p:nvSpPr>
        <p:spPr>
          <a:xfrm>
            <a:off x="2670048" y="2414016"/>
            <a:ext cx="170078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Textos, descripciones y cambios de campo propuestos por un agente se aprueban donde se ven.</a:t>
            </a:r>
            <a:endParaRPr lang="es-ES" sz="1100"/>
          </a:p>
        </p:txBody>
      </p:sp>
      <p:sp>
        <p:nvSpPr>
          <p:cNvPr id="15" name="Shape 10"/>
          <p:cNvSpPr/>
          <p:nvPr/>
        </p:nvSpPr>
        <p:spPr>
          <a:xfrm>
            <a:off x="4663440" y="1371600"/>
            <a:ext cx="1920240" cy="2148840"/>
          </a:xfrm>
          <a:prstGeom prst="roundRect">
            <a:avLst>
              <a:gd name="adj" fmla="val 381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Shape 11"/>
          <p:cNvSpPr/>
          <p:nvPr/>
        </p:nvSpPr>
        <p:spPr>
          <a:xfrm>
            <a:off x="5367528" y="1517904"/>
            <a:ext cx="512064" cy="512064"/>
          </a:xfrm>
          <a:prstGeom prst="roundRect">
            <a:avLst>
              <a:gd name="adj" fmla="val 12500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7" name="Image 3" descr="FaBell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0182" y="1630558"/>
            <a:ext cx="286756" cy="286756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773168" y="2121408"/>
            <a:ext cx="1700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Avisos en listas</a:t>
            </a:r>
            <a:endParaRPr lang="es-ES" sz="1200"/>
          </a:p>
        </p:txBody>
      </p:sp>
      <p:sp>
        <p:nvSpPr>
          <p:cNvPr id="19" name="Text 13"/>
          <p:cNvSpPr txBox="1"/>
          <p:nvPr/>
        </p:nvSpPr>
        <p:spPr>
          <a:xfrm>
            <a:off x="4773168" y="2414016"/>
            <a:ext cx="170078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barra indica en documentos y listas dónde un agente necesita a una persona.</a:t>
            </a:r>
            <a:endParaRPr lang="es-ES" sz="1100"/>
          </a:p>
        </p:txBody>
      </p:sp>
      <p:sp>
        <p:nvSpPr>
          <p:cNvPr id="20" name="Shape 14"/>
          <p:cNvSpPr/>
          <p:nvPr/>
        </p:nvSpPr>
        <p:spPr>
          <a:xfrm>
            <a:off x="6766560" y="1371600"/>
            <a:ext cx="1920240" cy="2148840"/>
          </a:xfrm>
          <a:prstGeom prst="roundRect">
            <a:avLst>
              <a:gd name="adj" fmla="val 381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Shape 15"/>
          <p:cNvSpPr/>
          <p:nvPr/>
        </p:nvSpPr>
        <p:spPr>
          <a:xfrm>
            <a:off x="7470648" y="1517904"/>
            <a:ext cx="512064" cy="512064"/>
          </a:xfrm>
          <a:prstGeom prst="roundRect">
            <a:avLst>
              <a:gd name="adj" fmla="val 12500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22" name="Image 4" descr="FaUsers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83302" y="1630558"/>
            <a:ext cx="286756" cy="286756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6876288" y="2121408"/>
            <a:ext cx="1700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Quién lo hizo</a:t>
            </a:r>
            <a:endParaRPr lang="es-ES" sz="1200"/>
          </a:p>
        </p:txBody>
      </p:sp>
      <p:sp>
        <p:nvSpPr>
          <p:cNvPr id="24" name="Text 17"/>
          <p:cNvSpPr txBox="1"/>
          <p:nvPr/>
        </p:nvSpPr>
        <p:spPr>
          <a:xfrm>
            <a:off x="6876288" y="2414016"/>
            <a:ext cx="170078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listas muestran si creó o modificó el registro un usuario o un agente.</a:t>
            </a:r>
            <a:endParaRPr lang="es-ES" sz="1100"/>
          </a:p>
        </p:txBody>
      </p:sp>
      <p:sp>
        <p:nvSpPr>
          <p:cNvPr id="25" name="Shape 18"/>
          <p:cNvSpPr/>
          <p:nvPr/>
        </p:nvSpPr>
        <p:spPr>
          <a:xfrm>
            <a:off x="457200" y="3703320"/>
            <a:ext cx="4023360" cy="914400"/>
          </a:xfrm>
          <a:prstGeom prst="roundRect">
            <a:avLst>
              <a:gd name="adj" fmla="val 80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6" name="Text 19"/>
          <p:cNvSpPr txBox="1"/>
          <p:nvPr/>
        </p:nvSpPr>
        <p:spPr>
          <a:xfrm>
            <a:off x="658368" y="3703320"/>
            <a:ext cx="36210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0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Permisos y uso. </a:t>
            </a:r>
            <a:r>
              <a:rPr lang="es-ES" sz="10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administrador concede permisos adicionales a un agente cuando los pide. Los avatares se agrupan y hay una acción propia para iniciar tareas.</a:t>
            </a:r>
            <a:endParaRPr lang="es-ES" sz="1050"/>
          </a:p>
        </p:txBody>
      </p:sp>
      <p:sp>
        <p:nvSpPr>
          <p:cNvPr id="27" name="Shape 20"/>
          <p:cNvSpPr/>
          <p:nvPr/>
        </p:nvSpPr>
        <p:spPr>
          <a:xfrm>
            <a:off x="4663440" y="3703320"/>
            <a:ext cx="4023360" cy="914400"/>
          </a:xfrm>
          <a:prstGeom prst="roundRect">
            <a:avLst>
              <a:gd name="adj" fmla="val 80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8" name="Text 21"/>
          <p:cNvSpPr txBox="1"/>
          <p:nvPr/>
        </p:nvSpPr>
        <p:spPr>
          <a:xfrm>
            <a:off x="4864608" y="3703320"/>
            <a:ext cx="36210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0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Nuevo chat de Copilot (vista previa). </a:t>
            </a:r>
            <a:r>
              <a:rPr lang="es-ES" sz="10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Interfaz más moderna y navegación simplificada, alineada con Microsoft Copilot.</a:t>
            </a:r>
            <a:endParaRPr lang="es-ES" sz="105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4E9B76AC-C11E-4BE3-D9C8-EC6A11B0F6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18634" y="0"/>
            <a:ext cx="674078" cy="57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75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ond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201168"/>
            <a:ext cx="8412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 DE PAGOS: MEJOR EMPAREJAMIENTO CON PEDIDOS</a:t>
            </a:r>
            <a:endParaRPr lang="es-ES" sz="2200"/>
          </a:p>
        </p:txBody>
      </p:sp>
      <p:sp>
        <p:nvSpPr>
          <p:cNvPr id="4" name="Text 1"/>
          <p:cNvSpPr txBox="1"/>
          <p:nvPr/>
        </p:nvSpPr>
        <p:spPr>
          <a:xfrm>
            <a:off x="548640" y="96926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250">
                <a:solidFill>
                  <a:srgbClr val="E3F0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Menos revisión manual de las facturas de proveedor</a:t>
            </a:r>
            <a:endParaRPr lang="es-ES" sz="1250"/>
          </a:p>
        </p:txBody>
      </p:sp>
      <p:sp>
        <p:nvSpPr>
          <p:cNvPr id="5" name="Shape 2"/>
          <p:cNvSpPr/>
          <p:nvPr/>
        </p:nvSpPr>
        <p:spPr>
          <a:xfrm>
            <a:off x="457200" y="1417320"/>
            <a:ext cx="4846320" cy="960120"/>
          </a:xfrm>
          <a:prstGeom prst="roundRect">
            <a:avLst>
              <a:gd name="adj" fmla="val 7619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3"/>
          <p:cNvSpPr/>
          <p:nvPr/>
        </p:nvSpPr>
        <p:spPr>
          <a:xfrm>
            <a:off x="566928" y="1687068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4"/>
          <p:cNvSpPr txBox="1"/>
          <p:nvPr/>
        </p:nvSpPr>
        <p:spPr>
          <a:xfrm>
            <a:off x="566928" y="168706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600" b="1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s-ES" sz="1600"/>
          </a:p>
        </p:txBody>
      </p:sp>
      <p:sp>
        <p:nvSpPr>
          <p:cNvPr id="8" name="Text 5"/>
          <p:cNvSpPr txBox="1"/>
          <p:nvPr/>
        </p:nvSpPr>
        <p:spPr>
          <a:xfrm>
            <a:off x="1143000" y="1417320"/>
            <a:ext cx="4023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datos para emparejar. </a:t>
            </a:r>
            <a:r>
              <a:rPr lang="es-ES" sz="11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lista de líneas de pedido incluye el importe de línea y la fecha de recepción prevista.</a:t>
            </a:r>
            <a:endParaRPr lang="es-ES" sz="1150"/>
          </a:p>
        </p:txBody>
      </p:sp>
      <p:sp>
        <p:nvSpPr>
          <p:cNvPr id="9" name="Shape 6"/>
          <p:cNvSpPr/>
          <p:nvPr/>
        </p:nvSpPr>
        <p:spPr>
          <a:xfrm>
            <a:off x="457200" y="2514600"/>
            <a:ext cx="4846320" cy="960120"/>
          </a:xfrm>
          <a:prstGeom prst="roundRect">
            <a:avLst>
              <a:gd name="adj" fmla="val 7619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Shape 7"/>
          <p:cNvSpPr/>
          <p:nvPr/>
        </p:nvSpPr>
        <p:spPr>
          <a:xfrm>
            <a:off x="566928" y="2784348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8"/>
          <p:cNvSpPr txBox="1"/>
          <p:nvPr/>
        </p:nvSpPr>
        <p:spPr>
          <a:xfrm>
            <a:off x="566928" y="27843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600" b="1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s-ES" sz="1600"/>
          </a:p>
        </p:txBody>
      </p:sp>
      <p:sp>
        <p:nvSpPr>
          <p:cNvPr id="12" name="Text 9"/>
          <p:cNvSpPr txBox="1"/>
          <p:nvPr/>
        </p:nvSpPr>
        <p:spPr>
          <a:xfrm>
            <a:off x="1143000" y="2514600"/>
            <a:ext cx="4023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Avisos mejorados. </a:t>
            </a:r>
            <a:r>
              <a:rPr lang="es-ES" sz="11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borradores avisan mejor de las incidencias y respetan el ajuste «Never block draft finalization».</a:t>
            </a:r>
            <a:endParaRPr lang="es-ES" sz="1150"/>
          </a:p>
        </p:txBody>
      </p:sp>
      <p:sp>
        <p:nvSpPr>
          <p:cNvPr id="13" name="Shape 10"/>
          <p:cNvSpPr/>
          <p:nvPr/>
        </p:nvSpPr>
        <p:spPr>
          <a:xfrm>
            <a:off x="457200" y="3611880"/>
            <a:ext cx="4846320" cy="960120"/>
          </a:xfrm>
          <a:prstGeom prst="roundRect">
            <a:avLst>
              <a:gd name="adj" fmla="val 7619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Shape 11"/>
          <p:cNvSpPr/>
          <p:nvPr/>
        </p:nvSpPr>
        <p:spPr>
          <a:xfrm>
            <a:off x="566928" y="3881628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Text 12"/>
          <p:cNvSpPr txBox="1"/>
          <p:nvPr/>
        </p:nvSpPr>
        <p:spPr>
          <a:xfrm>
            <a:off x="566928" y="388162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600" b="1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s-ES" sz="1600"/>
          </a:p>
        </p:txBody>
      </p:sp>
      <p:sp>
        <p:nvSpPr>
          <p:cNvPr id="16" name="Text 13"/>
          <p:cNvSpPr txBox="1"/>
          <p:nvPr/>
        </p:nvSpPr>
        <p:spPr>
          <a:xfrm>
            <a:off x="1143000" y="3611880"/>
            <a:ext cx="4023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de recepción. </a:t>
            </a:r>
            <a:r>
              <a:rPr lang="es-ES" sz="11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ajuste «Receipt on Invoice» se define por proveedor y por línea de pedido.</a:t>
            </a:r>
            <a:endParaRPr lang="es-ES" sz="1150"/>
          </a:p>
        </p:txBody>
      </p:sp>
      <p:sp>
        <p:nvSpPr>
          <p:cNvPr id="17" name="Shape 14"/>
          <p:cNvSpPr/>
          <p:nvPr/>
        </p:nvSpPr>
        <p:spPr>
          <a:xfrm>
            <a:off x="5532120" y="1417320"/>
            <a:ext cx="3154680" cy="3200400"/>
          </a:xfrm>
          <a:prstGeom prst="roundRect">
            <a:avLst>
              <a:gd name="adj" fmla="val 2319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Text 15"/>
          <p:cNvSpPr txBox="1"/>
          <p:nvPr/>
        </p:nvSpPr>
        <p:spPr>
          <a:xfrm>
            <a:off x="5715000" y="1545336"/>
            <a:ext cx="2788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100" b="1">
                <a:solidFill>
                  <a:srgbClr val="B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TENER EN CUENTA</a:t>
            </a:r>
            <a:endParaRPr lang="es-ES" sz="1100"/>
          </a:p>
        </p:txBody>
      </p:sp>
      <p:sp>
        <p:nvSpPr>
          <p:cNvPr id="19" name="Text 16"/>
          <p:cNvSpPr txBox="1"/>
          <p:nvPr/>
        </p:nvSpPr>
        <p:spPr>
          <a:xfrm>
            <a:off x="5715000" y="1874520"/>
            <a:ext cx="2788920" cy="2633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agente deja un borrador de factura de compra. Lo revisa una persona.</a:t>
            </a:r>
            <a:endParaRPr lang="es-ES" sz="110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procesa correos con PDF adjunto.</a:t>
            </a:r>
            <a:endParaRPr lang="es-ES" sz="110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Está validado oficialmente en inglés. Con facturas en español conviene probar con documentos reales.</a:t>
            </a:r>
            <a:endParaRPr lang="es-ES" sz="110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DF04FFC-EB19-19AB-3A34-EB6C22420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8634" y="0"/>
            <a:ext cx="674078" cy="57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516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ond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201168"/>
            <a:ext cx="8412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EXPENSE AGENT: GASTOS DE EMPLEADO CON IA</a:t>
            </a:r>
            <a:endParaRPr lang="es-ES" sz="2400"/>
          </a:p>
        </p:txBody>
      </p:sp>
      <p:sp>
        <p:nvSpPr>
          <p:cNvPr id="4" name="Text 1"/>
          <p:cNvSpPr txBox="1"/>
          <p:nvPr/>
        </p:nvSpPr>
        <p:spPr>
          <a:xfrm>
            <a:off x="548640" y="96926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250">
                <a:solidFill>
                  <a:srgbClr val="E3F0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Todas las novedades están en vista previa pública</a:t>
            </a:r>
            <a:endParaRPr lang="es-ES" sz="125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1920240" cy="1645920"/>
          </a:xfrm>
          <a:prstGeom prst="roundRect">
            <a:avLst>
              <a:gd name="adj" fmla="val 4444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3"/>
          <p:cNvSpPr/>
          <p:nvPr/>
        </p:nvSpPr>
        <p:spPr>
          <a:xfrm>
            <a:off x="1161288" y="1517904"/>
            <a:ext cx="512064" cy="512064"/>
          </a:xfrm>
          <a:prstGeom prst="roundRect">
            <a:avLst>
              <a:gd name="adj" fmla="val 12500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7" name="Image 1" descr="FaUserChec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942" y="1630558"/>
            <a:ext cx="286756" cy="286756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66928" y="2121408"/>
            <a:ext cx="1700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Aprobaciones con IA</a:t>
            </a:r>
            <a:endParaRPr lang="es-ES" sz="1200"/>
          </a:p>
        </p:txBody>
      </p:sp>
      <p:sp>
        <p:nvSpPr>
          <p:cNvPr id="9" name="Text 5"/>
          <p:cNvSpPr txBox="1"/>
          <p:nvPr/>
        </p:nvSpPr>
        <p:spPr>
          <a:xfrm>
            <a:off x="566928" y="2414016"/>
            <a:ext cx="17007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0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 los informes contra políticas en lenguaje natural. El aprobador decide.</a:t>
            </a:r>
            <a:endParaRPr lang="es-ES" sz="1050"/>
          </a:p>
        </p:txBody>
      </p:sp>
      <p:sp>
        <p:nvSpPr>
          <p:cNvPr id="10" name="Shape 6"/>
          <p:cNvSpPr/>
          <p:nvPr/>
        </p:nvSpPr>
        <p:spPr>
          <a:xfrm>
            <a:off x="2560320" y="1371600"/>
            <a:ext cx="1920240" cy="1645920"/>
          </a:xfrm>
          <a:prstGeom prst="roundRect">
            <a:avLst>
              <a:gd name="adj" fmla="val 4444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Shape 7"/>
          <p:cNvSpPr/>
          <p:nvPr/>
        </p:nvSpPr>
        <p:spPr>
          <a:xfrm>
            <a:off x="3264408" y="1517904"/>
            <a:ext cx="512064" cy="512064"/>
          </a:xfrm>
          <a:prstGeom prst="roundRect">
            <a:avLst>
              <a:gd name="adj" fmla="val 12500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2" name="Image 2" descr="FaPercen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7062" y="1630558"/>
            <a:ext cx="286756" cy="286756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2670048" y="2121408"/>
            <a:ext cx="1700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IVA automático</a:t>
            </a:r>
            <a:endParaRPr lang="es-ES" sz="1200"/>
          </a:p>
        </p:txBody>
      </p:sp>
      <p:sp>
        <p:nvSpPr>
          <p:cNvPr id="14" name="Text 9"/>
          <p:cNvSpPr txBox="1"/>
          <p:nvPr/>
        </p:nvSpPr>
        <p:spPr>
          <a:xfrm>
            <a:off x="2670048" y="2414016"/>
            <a:ext cx="17007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0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 el IVA de cada gasto. Contabilidad lo confirma antes de contabilizar.</a:t>
            </a:r>
            <a:endParaRPr lang="es-ES" sz="1050"/>
          </a:p>
        </p:txBody>
      </p:sp>
      <p:sp>
        <p:nvSpPr>
          <p:cNvPr id="15" name="Shape 10"/>
          <p:cNvSpPr/>
          <p:nvPr/>
        </p:nvSpPr>
        <p:spPr>
          <a:xfrm>
            <a:off x="4663440" y="1371600"/>
            <a:ext cx="1920240" cy="1645920"/>
          </a:xfrm>
          <a:prstGeom prst="roundRect">
            <a:avLst>
              <a:gd name="adj" fmla="val 4444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Shape 11"/>
          <p:cNvSpPr/>
          <p:nvPr/>
        </p:nvSpPr>
        <p:spPr>
          <a:xfrm>
            <a:off x="5367528" y="1517904"/>
            <a:ext cx="512064" cy="512064"/>
          </a:xfrm>
          <a:prstGeom prst="roundRect">
            <a:avLst>
              <a:gd name="adj" fmla="val 12500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7" name="Image 3" descr="FaCoin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0182" y="1630558"/>
            <a:ext cx="286756" cy="286756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773168" y="2121408"/>
            <a:ext cx="1700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Retenciones</a:t>
            </a:r>
            <a:endParaRPr lang="es-ES" sz="1200"/>
          </a:p>
        </p:txBody>
      </p:sp>
      <p:sp>
        <p:nvSpPr>
          <p:cNvPr id="19" name="Text 13"/>
          <p:cNvSpPr txBox="1"/>
          <p:nvPr/>
        </p:nvSpPr>
        <p:spPr>
          <a:xfrm>
            <a:off x="4773168" y="2414016"/>
            <a:ext cx="17007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0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 la retención con umbrales por periodo y base bruta o neta.</a:t>
            </a:r>
            <a:endParaRPr lang="es-ES" sz="1050"/>
          </a:p>
        </p:txBody>
      </p:sp>
      <p:sp>
        <p:nvSpPr>
          <p:cNvPr id="20" name="Shape 14"/>
          <p:cNvSpPr/>
          <p:nvPr/>
        </p:nvSpPr>
        <p:spPr>
          <a:xfrm>
            <a:off x="6766560" y="1371600"/>
            <a:ext cx="1920240" cy="1645920"/>
          </a:xfrm>
          <a:prstGeom prst="roundRect">
            <a:avLst>
              <a:gd name="adj" fmla="val 4444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Shape 15"/>
          <p:cNvSpPr/>
          <p:nvPr/>
        </p:nvSpPr>
        <p:spPr>
          <a:xfrm>
            <a:off x="7470648" y="1517904"/>
            <a:ext cx="512064" cy="512064"/>
          </a:xfrm>
          <a:prstGeom prst="roundRect">
            <a:avLst>
              <a:gd name="adj" fmla="val 12500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22" name="Image 4" descr="FaCopy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83302" y="1630558"/>
            <a:ext cx="286756" cy="286756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6876288" y="2121408"/>
            <a:ext cx="1700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Duplicados</a:t>
            </a:r>
            <a:endParaRPr lang="es-ES" sz="1200"/>
          </a:p>
        </p:txBody>
      </p:sp>
      <p:sp>
        <p:nvSpPr>
          <p:cNvPr id="24" name="Text 17"/>
          <p:cNvSpPr txBox="1"/>
          <p:nvPr/>
        </p:nvSpPr>
        <p:spPr>
          <a:xfrm>
            <a:off x="6876288" y="2414016"/>
            <a:ext cx="17007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0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Avisa al empleado de gastos iguales o muy parecidos antes de aprobar.</a:t>
            </a:r>
            <a:endParaRPr lang="es-ES" sz="1050"/>
          </a:p>
        </p:txBody>
      </p:sp>
      <p:sp>
        <p:nvSpPr>
          <p:cNvPr id="25" name="Shape 18"/>
          <p:cNvSpPr/>
          <p:nvPr/>
        </p:nvSpPr>
        <p:spPr>
          <a:xfrm>
            <a:off x="457200" y="3154680"/>
            <a:ext cx="2560320" cy="1554480"/>
          </a:xfrm>
          <a:prstGeom prst="roundRect">
            <a:avLst>
              <a:gd name="adj" fmla="val 4706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6" name="Shape 19"/>
          <p:cNvSpPr/>
          <p:nvPr/>
        </p:nvSpPr>
        <p:spPr>
          <a:xfrm>
            <a:off x="1481328" y="3300984"/>
            <a:ext cx="512064" cy="512064"/>
          </a:xfrm>
          <a:prstGeom prst="roundRect">
            <a:avLst>
              <a:gd name="adj" fmla="val 12500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27" name="Image 5" descr="FaCar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93982" y="3413638"/>
            <a:ext cx="286756" cy="286756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566928" y="3904488"/>
            <a:ext cx="23408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Kilometraje</a:t>
            </a:r>
            <a:endParaRPr lang="es-ES" sz="1200"/>
          </a:p>
        </p:txBody>
      </p:sp>
      <p:sp>
        <p:nvSpPr>
          <p:cNvPr id="29" name="Text 21"/>
          <p:cNvSpPr txBox="1"/>
          <p:nvPr/>
        </p:nvSpPr>
        <p:spPr>
          <a:xfrm>
            <a:off x="566928" y="4197096"/>
            <a:ext cx="23408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0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Tarifas por rango de fechas y tipo de vehículo.</a:t>
            </a:r>
            <a:endParaRPr lang="es-ES" sz="1050"/>
          </a:p>
        </p:txBody>
      </p:sp>
      <p:sp>
        <p:nvSpPr>
          <p:cNvPr id="30" name="Shape 22"/>
          <p:cNvSpPr/>
          <p:nvPr/>
        </p:nvSpPr>
        <p:spPr>
          <a:xfrm>
            <a:off x="3291840" y="3154680"/>
            <a:ext cx="2560320" cy="1554480"/>
          </a:xfrm>
          <a:prstGeom prst="roundRect">
            <a:avLst>
              <a:gd name="adj" fmla="val 4706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1" name="Shape 23"/>
          <p:cNvSpPr/>
          <p:nvPr/>
        </p:nvSpPr>
        <p:spPr>
          <a:xfrm>
            <a:off x="4315968" y="3300984"/>
            <a:ext cx="512064" cy="512064"/>
          </a:xfrm>
          <a:prstGeom prst="roundRect">
            <a:avLst>
              <a:gd name="adj" fmla="val 12500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32" name="Image 6" descr="FaGlob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8622" y="3413638"/>
            <a:ext cx="286756" cy="286756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3401568" y="3904488"/>
            <a:ext cx="23408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países e idiomas</a:t>
            </a:r>
            <a:endParaRPr lang="es-ES" sz="1200"/>
          </a:p>
        </p:txBody>
      </p:sp>
      <p:sp>
        <p:nvSpPr>
          <p:cNvPr id="34" name="Text 25"/>
          <p:cNvSpPr txBox="1"/>
          <p:nvPr/>
        </p:nvSpPr>
        <p:spPr>
          <a:xfrm>
            <a:off x="3401568" y="4197096"/>
            <a:ext cx="23408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0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Todos los países con Business Central y siete idiomas nuevos, entre ellos checo e italiano.</a:t>
            </a:r>
            <a:endParaRPr lang="es-ES" sz="1050"/>
          </a:p>
        </p:txBody>
      </p:sp>
      <p:sp>
        <p:nvSpPr>
          <p:cNvPr id="35" name="Shape 26"/>
          <p:cNvSpPr/>
          <p:nvPr/>
        </p:nvSpPr>
        <p:spPr>
          <a:xfrm>
            <a:off x="6126480" y="3154680"/>
            <a:ext cx="2560320" cy="1554480"/>
          </a:xfrm>
          <a:prstGeom prst="roundRect">
            <a:avLst>
              <a:gd name="adj" fmla="val 4706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6" name="Shape 27"/>
          <p:cNvSpPr/>
          <p:nvPr/>
        </p:nvSpPr>
        <p:spPr>
          <a:xfrm>
            <a:off x="7150608" y="3300984"/>
            <a:ext cx="512064" cy="512064"/>
          </a:xfrm>
          <a:prstGeom prst="roundRect">
            <a:avLst>
              <a:gd name="adj" fmla="val 12500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37" name="Image 7" descr="FaDiagramProject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63262" y="3413638"/>
            <a:ext cx="286756" cy="286756"/>
          </a:xfrm>
          <a:prstGeom prst="rect">
            <a:avLst/>
          </a:prstGeom>
        </p:spPr>
      </p:pic>
      <p:sp>
        <p:nvSpPr>
          <p:cNvPr id="38" name="Text 28"/>
          <p:cNvSpPr txBox="1"/>
          <p:nvPr/>
        </p:nvSpPr>
        <p:spPr>
          <a:xfrm>
            <a:off x="6236208" y="3904488"/>
            <a:ext cx="23408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Proyectos asignados</a:t>
            </a:r>
            <a:endParaRPr lang="es-ES" sz="1200"/>
          </a:p>
        </p:txBody>
      </p:sp>
      <p:sp>
        <p:nvSpPr>
          <p:cNvPr id="39" name="Text 29"/>
          <p:cNvSpPr txBox="1"/>
          <p:nvPr/>
        </p:nvSpPr>
        <p:spPr>
          <a:xfrm>
            <a:off x="6236208" y="4197096"/>
            <a:ext cx="23408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0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la app web, cada empleado ve solo sus proyectos y tareas como recurso.</a:t>
            </a:r>
            <a:endParaRPr lang="es-ES" sz="105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BA7D1FFB-7516-4D64-60A7-F69FD426891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8634" y="0"/>
            <a:ext cx="674078" cy="57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331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ond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201168"/>
            <a:ext cx="8412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FINANZAS Y E-DOCUMENTS</a:t>
            </a:r>
            <a:endParaRPr lang="es-ES" sz="2400"/>
          </a:p>
        </p:txBody>
      </p:sp>
      <p:sp>
        <p:nvSpPr>
          <p:cNvPr id="4" name="Text 1"/>
          <p:cNvSpPr txBox="1"/>
          <p:nvPr/>
        </p:nvSpPr>
        <p:spPr>
          <a:xfrm>
            <a:off x="548640" y="96926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250">
                <a:solidFill>
                  <a:srgbClr val="E3F0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Cuatro novedades en vista previa pública</a:t>
            </a:r>
            <a:endParaRPr lang="es-ES" sz="1250"/>
          </a:p>
        </p:txBody>
      </p:sp>
      <p:sp>
        <p:nvSpPr>
          <p:cNvPr id="5" name="Shape 2"/>
          <p:cNvSpPr/>
          <p:nvPr/>
        </p:nvSpPr>
        <p:spPr>
          <a:xfrm>
            <a:off x="457200" y="1417320"/>
            <a:ext cx="40233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6" name="Shape 3"/>
          <p:cNvSpPr/>
          <p:nvPr/>
        </p:nvSpPr>
        <p:spPr>
          <a:xfrm>
            <a:off x="585216" y="1545336"/>
            <a:ext cx="420624" cy="420624"/>
          </a:xfrm>
          <a:prstGeom prst="ellipse">
            <a:avLst/>
          </a:prstGeom>
          <a:solidFill>
            <a:srgbClr val="006EA1"/>
          </a:solidFill>
          <a:ln w="12700">
            <a:solidFill>
              <a:srgbClr val="006EA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7" name="Image 1" descr="FaScaleBalance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784" y="1658904"/>
            <a:ext cx="193487" cy="193487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097280" y="1545336"/>
            <a:ext cx="32735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50" b="1">
                <a:solidFill>
                  <a:srgbClr val="006E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Varios impuestos especiales por artículo</a:t>
            </a:r>
            <a:endParaRPr lang="es-ES" sz="1150"/>
          </a:p>
        </p:txBody>
      </p:sp>
      <p:sp>
        <p:nvSpPr>
          <p:cNvPr id="9" name="Text 5"/>
          <p:cNvSpPr txBox="1"/>
          <p:nvPr/>
        </p:nvSpPr>
        <p:spPr>
          <a:xfrm>
            <a:off x="585216" y="2057400"/>
            <a:ext cx="376732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20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mismo artículo admite varias configuraciones de impuestos especiales, que se calculan en compras y en transacciones con proveedores.</a:t>
            </a:r>
            <a:endParaRPr lang="es-ES" sz="1200"/>
          </a:p>
        </p:txBody>
      </p:sp>
      <p:sp>
        <p:nvSpPr>
          <p:cNvPr id="10" name="Shape 6"/>
          <p:cNvSpPr/>
          <p:nvPr/>
        </p:nvSpPr>
        <p:spPr>
          <a:xfrm>
            <a:off x="4663440" y="1417320"/>
            <a:ext cx="40233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11" name="Shape 7"/>
          <p:cNvSpPr/>
          <p:nvPr/>
        </p:nvSpPr>
        <p:spPr>
          <a:xfrm>
            <a:off x="4791456" y="1545336"/>
            <a:ext cx="420624" cy="420624"/>
          </a:xfrm>
          <a:prstGeom prst="ellipse">
            <a:avLst/>
          </a:prstGeom>
          <a:solidFill>
            <a:srgbClr val="006EA1"/>
          </a:solidFill>
          <a:ln w="12700">
            <a:solidFill>
              <a:srgbClr val="006EA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2" name="Image 2" descr="FaUserShiel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024" y="1658904"/>
            <a:ext cx="193487" cy="193487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303520" y="1545336"/>
            <a:ext cx="32735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50" b="1">
                <a:solidFill>
                  <a:srgbClr val="006E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Retenciones en transacciones de empleados</a:t>
            </a:r>
            <a:endParaRPr lang="es-ES" sz="1150"/>
          </a:p>
        </p:txBody>
      </p:sp>
      <p:sp>
        <p:nvSpPr>
          <p:cNvPr id="14" name="Text 9"/>
          <p:cNvSpPr txBox="1"/>
          <p:nvPr/>
        </p:nvSpPr>
        <p:spPr>
          <a:xfrm>
            <a:off x="4791456" y="2057400"/>
            <a:ext cx="376732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20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retención se aplica con cálculo automático según la configuración fiscal.</a:t>
            </a:r>
            <a:endParaRPr lang="es-ES" sz="1200"/>
          </a:p>
        </p:txBody>
      </p:sp>
      <p:sp>
        <p:nvSpPr>
          <p:cNvPr id="15" name="Shape 10"/>
          <p:cNvSpPr/>
          <p:nvPr/>
        </p:nvSpPr>
        <p:spPr>
          <a:xfrm>
            <a:off x="457200" y="3063240"/>
            <a:ext cx="40233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16" name="Shape 11"/>
          <p:cNvSpPr/>
          <p:nvPr/>
        </p:nvSpPr>
        <p:spPr>
          <a:xfrm>
            <a:off x="585216" y="3191256"/>
            <a:ext cx="420624" cy="420624"/>
          </a:xfrm>
          <a:prstGeom prst="ellipse">
            <a:avLst/>
          </a:prstGeom>
          <a:solidFill>
            <a:srgbClr val="006EA1"/>
          </a:solidFill>
          <a:ln w="12700">
            <a:solidFill>
              <a:srgbClr val="006EA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7" name="Image 3" descr="FaFileInvoic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784" y="3304824"/>
            <a:ext cx="193487" cy="193487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097280" y="3191256"/>
            <a:ext cx="32735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50" b="1">
                <a:solidFill>
                  <a:srgbClr val="006E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 de numeración por proveedor</a:t>
            </a:r>
            <a:endParaRPr lang="es-ES" sz="1150"/>
          </a:p>
        </p:txBody>
      </p:sp>
      <p:sp>
        <p:nvSpPr>
          <p:cNvPr id="19" name="Text 13"/>
          <p:cNvSpPr txBox="1"/>
          <p:nvPr/>
        </p:nvSpPr>
        <p:spPr>
          <a:xfrm>
            <a:off x="585216" y="3703320"/>
            <a:ext cx="376732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20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proveedor que participa en autofacturación tiene su propia serie para sus autofacturas.</a:t>
            </a:r>
            <a:endParaRPr lang="es-ES" sz="1200"/>
          </a:p>
        </p:txBody>
      </p:sp>
      <p:sp>
        <p:nvSpPr>
          <p:cNvPr id="20" name="Shape 14"/>
          <p:cNvSpPr/>
          <p:nvPr/>
        </p:nvSpPr>
        <p:spPr>
          <a:xfrm>
            <a:off x="4663440" y="3063240"/>
            <a:ext cx="40233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21" name="Shape 15"/>
          <p:cNvSpPr/>
          <p:nvPr/>
        </p:nvSpPr>
        <p:spPr>
          <a:xfrm>
            <a:off x="4791456" y="3191256"/>
            <a:ext cx="420624" cy="420624"/>
          </a:xfrm>
          <a:prstGeom prst="ellipse">
            <a:avLst/>
          </a:prstGeom>
          <a:solidFill>
            <a:srgbClr val="006EA1"/>
          </a:solidFill>
          <a:ln w="12700">
            <a:solidFill>
              <a:srgbClr val="006EA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22" name="Image 4" descr="FaPlu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5024" y="3304824"/>
            <a:ext cx="193487" cy="193487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5303520" y="3191256"/>
            <a:ext cx="32735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50" b="1">
                <a:solidFill>
                  <a:srgbClr val="006E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Intercambio de documentos EDI</a:t>
            </a:r>
            <a:endParaRPr lang="es-ES" sz="1150"/>
          </a:p>
        </p:txBody>
      </p:sp>
      <p:sp>
        <p:nvSpPr>
          <p:cNvPr id="24" name="Text 17"/>
          <p:cNvSpPr txBox="1"/>
          <p:nvPr/>
        </p:nvSpPr>
        <p:spPr>
          <a:xfrm>
            <a:off x="4791456" y="3703320"/>
            <a:ext cx="376732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20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E-Documents intercambia documentos EDI con proveedores y socios mediante Peppol BIS 3, con pedidos y avisos de remesa.</a:t>
            </a:r>
            <a:endParaRPr lang="es-ES" sz="120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BB01517-C5FC-FC6E-E049-1E0DC1165D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18634" y="0"/>
            <a:ext cx="674078" cy="57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953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ond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201168"/>
            <a:ext cx="8412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INFORMES DE DOCUMENTO CON TU IMAGEN</a:t>
            </a:r>
            <a:endParaRPr lang="es-ES" sz="2400"/>
          </a:p>
        </p:txBody>
      </p:sp>
      <p:sp>
        <p:nvSpPr>
          <p:cNvPr id="4" name="Text 1"/>
          <p:cNvSpPr txBox="1"/>
          <p:nvPr/>
        </p:nvSpPr>
        <p:spPr>
          <a:xfrm>
            <a:off x="548640" y="96926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250">
                <a:solidFill>
                  <a:srgbClr val="E3F0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Facturas, pedidos y albaranes con un aspecto uniforme</a:t>
            </a:r>
            <a:endParaRPr lang="es-ES" sz="1250"/>
          </a:p>
        </p:txBody>
      </p:sp>
      <p:sp>
        <p:nvSpPr>
          <p:cNvPr id="5" name="Shape 2"/>
          <p:cNvSpPr/>
          <p:nvPr/>
        </p:nvSpPr>
        <p:spPr>
          <a:xfrm>
            <a:off x="457200" y="1417320"/>
            <a:ext cx="4846320" cy="960120"/>
          </a:xfrm>
          <a:prstGeom prst="roundRect">
            <a:avLst>
              <a:gd name="adj" fmla="val 7619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3"/>
          <p:cNvSpPr/>
          <p:nvPr/>
        </p:nvSpPr>
        <p:spPr>
          <a:xfrm>
            <a:off x="566928" y="1641348"/>
            <a:ext cx="512064" cy="512064"/>
          </a:xfrm>
          <a:prstGeom prst="roundRect">
            <a:avLst>
              <a:gd name="adj" fmla="val 12500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7" name="Image 1" descr="FaPalett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582" y="1754002"/>
            <a:ext cx="286756" cy="286756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234440" y="1417320"/>
            <a:ext cx="3977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Temas de informe. </a:t>
            </a: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Aplican un aspecto uniforme a los PDF. Se definen de forma global, por empresa, por informe o por diseño.</a:t>
            </a:r>
            <a:endParaRPr lang="es-ES" sz="1100"/>
          </a:p>
        </p:txBody>
      </p:sp>
      <p:sp>
        <p:nvSpPr>
          <p:cNvPr id="9" name="Shape 5"/>
          <p:cNvSpPr/>
          <p:nvPr/>
        </p:nvSpPr>
        <p:spPr>
          <a:xfrm>
            <a:off x="457200" y="2514600"/>
            <a:ext cx="4846320" cy="960120"/>
          </a:xfrm>
          <a:prstGeom prst="roundRect">
            <a:avLst>
              <a:gd name="adj" fmla="val 7619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Shape 6"/>
          <p:cNvSpPr/>
          <p:nvPr/>
        </p:nvSpPr>
        <p:spPr>
          <a:xfrm>
            <a:off x="566928" y="2738628"/>
            <a:ext cx="512064" cy="512064"/>
          </a:xfrm>
          <a:prstGeom prst="roundRect">
            <a:avLst>
              <a:gd name="adj" fmla="val 12500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1" name="Image 2" descr="FaLayerGrou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582" y="2851282"/>
            <a:ext cx="286756" cy="286756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234440" y="2514600"/>
            <a:ext cx="3977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Encabezados y pies reutilizables. </a:t>
            </a: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mismos encabezados y pies sirven para varios informes, con los mismos niveles de valores por defecto.</a:t>
            </a:r>
            <a:endParaRPr lang="es-ES" sz="1100"/>
          </a:p>
        </p:txBody>
      </p:sp>
      <p:sp>
        <p:nvSpPr>
          <p:cNvPr id="13" name="Shape 8"/>
          <p:cNvSpPr/>
          <p:nvPr/>
        </p:nvSpPr>
        <p:spPr>
          <a:xfrm>
            <a:off x="457200" y="3611880"/>
            <a:ext cx="4846320" cy="960120"/>
          </a:xfrm>
          <a:prstGeom prst="roundRect">
            <a:avLst>
              <a:gd name="adj" fmla="val 7619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Shape 9"/>
          <p:cNvSpPr/>
          <p:nvPr/>
        </p:nvSpPr>
        <p:spPr>
          <a:xfrm>
            <a:off x="566928" y="3835908"/>
            <a:ext cx="512064" cy="512064"/>
          </a:xfrm>
          <a:prstGeom prst="roundRect">
            <a:avLst>
              <a:gd name="adj" fmla="val 12500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5" name="Image 3" descr="FaCircleCheck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582" y="3948562"/>
            <a:ext cx="286756" cy="286756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234440" y="3611880"/>
            <a:ext cx="3977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Estado de los diseños. </a:t>
            </a: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diseño, también los de extensiones y AppSource, tiene un estado que decide cuáles ven los usuarios.</a:t>
            </a:r>
            <a:endParaRPr lang="es-ES" sz="1100"/>
          </a:p>
        </p:txBody>
      </p:sp>
      <p:sp>
        <p:nvSpPr>
          <p:cNvPr id="17" name="Shape 11"/>
          <p:cNvSpPr/>
          <p:nvPr/>
        </p:nvSpPr>
        <p:spPr>
          <a:xfrm>
            <a:off x="5532120" y="1417320"/>
            <a:ext cx="3154680" cy="3200400"/>
          </a:xfrm>
          <a:prstGeom prst="roundRect">
            <a:avLst>
              <a:gd name="adj" fmla="val 2319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Text 12"/>
          <p:cNvSpPr txBox="1"/>
          <p:nvPr/>
        </p:nvSpPr>
        <p:spPr>
          <a:xfrm>
            <a:off x="5715000" y="1545336"/>
            <a:ext cx="2788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100" b="1">
                <a:solidFill>
                  <a:srgbClr val="B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COMPLEMENTO DE WORD ACTUALIZADO</a:t>
            </a:r>
            <a:endParaRPr lang="es-ES" sz="1100"/>
          </a:p>
        </p:txBody>
      </p:sp>
      <p:sp>
        <p:nvSpPr>
          <p:cNvPr id="19" name="Text 13"/>
          <p:cNvSpPr txBox="1"/>
          <p:nvPr/>
        </p:nvSpPr>
        <p:spPr>
          <a:xfrm>
            <a:off x="5715000" y="1874520"/>
            <a:ext cx="2788920" cy="2633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Muestras de documentos: facturas, listas de recogida y pedidos pendientes.</a:t>
            </a:r>
            <a:endParaRPr lang="es-ES" sz="110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Controles para direcciones, importes, firmas y notas.</a:t>
            </a:r>
            <a:endParaRPr lang="es-ES" sz="110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Muestras de encabezado y pie.</a:t>
            </a:r>
            <a:endParaRPr lang="es-ES" sz="110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HideIf para mostrar u ocultar contenido según un campo booleano.</a:t>
            </a:r>
            <a:endParaRPr lang="es-ES" sz="110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4134997-3746-86F9-1B83-B86D660EEB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8634" y="0"/>
            <a:ext cx="674078" cy="57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81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ond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201168"/>
            <a:ext cx="8412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INFORMES FINANCIEROS Y ANÁLISIS</a:t>
            </a:r>
            <a:endParaRPr lang="es-ES" sz="2400"/>
          </a:p>
        </p:txBody>
      </p:sp>
      <p:sp>
        <p:nvSpPr>
          <p:cNvPr id="4" name="Text 1"/>
          <p:cNvSpPr txBox="1"/>
          <p:nvPr/>
        </p:nvSpPr>
        <p:spPr>
          <a:xfrm>
            <a:off x="548640" y="96926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250">
                <a:solidFill>
                  <a:srgbClr val="E3F0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control sobre los datos que salen de Business Central</a:t>
            </a:r>
            <a:endParaRPr lang="es-ES" sz="125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26517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6" name="Shape 3"/>
          <p:cNvSpPr/>
          <p:nvPr/>
        </p:nvSpPr>
        <p:spPr>
          <a:xfrm>
            <a:off x="585216" y="1499616"/>
            <a:ext cx="420624" cy="420624"/>
          </a:xfrm>
          <a:prstGeom prst="ellipse">
            <a:avLst/>
          </a:prstGeom>
          <a:solidFill>
            <a:srgbClr val="006EA1"/>
          </a:solidFill>
          <a:ln w="12700">
            <a:solidFill>
              <a:srgbClr val="006EA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7" name="Image 1" descr="FaFile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784" y="1613184"/>
            <a:ext cx="193487" cy="193487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097280" y="1499616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50" b="1">
                <a:solidFill>
                  <a:srgbClr val="006E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Paquetes de informes</a:t>
            </a:r>
            <a:endParaRPr lang="es-ES" sz="1150"/>
          </a:p>
        </p:txBody>
      </p:sp>
      <p:sp>
        <p:nvSpPr>
          <p:cNvPr id="9" name="Text 5"/>
          <p:cNvSpPr txBox="1"/>
          <p:nvPr/>
        </p:nvSpPr>
        <p:spPr>
          <a:xfrm>
            <a:off x="585216" y="2011680"/>
            <a:ext cx="239572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10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Varios informes financieros en un único PDF, que se ejecuta al momento o se programa al buzón o por correo.</a:t>
            </a:r>
            <a:endParaRPr lang="es-ES" sz="1100"/>
          </a:p>
        </p:txBody>
      </p:sp>
      <p:sp>
        <p:nvSpPr>
          <p:cNvPr id="10" name="Shape 6"/>
          <p:cNvSpPr/>
          <p:nvPr/>
        </p:nvSpPr>
        <p:spPr>
          <a:xfrm>
            <a:off x="3246120" y="1371600"/>
            <a:ext cx="26517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11" name="Shape 7"/>
          <p:cNvSpPr/>
          <p:nvPr/>
        </p:nvSpPr>
        <p:spPr>
          <a:xfrm>
            <a:off x="3374136" y="1499616"/>
            <a:ext cx="420624" cy="420624"/>
          </a:xfrm>
          <a:prstGeom prst="ellipse">
            <a:avLst/>
          </a:prstGeom>
          <a:solidFill>
            <a:srgbClr val="006EA1"/>
          </a:solidFill>
          <a:ln w="12700">
            <a:solidFill>
              <a:srgbClr val="006EA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2" name="Image 2" descr="FaMagnifyingGlassChar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7704" y="1613184"/>
            <a:ext cx="193487" cy="193487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3886200" y="1499616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50" b="1">
                <a:solidFill>
                  <a:srgbClr val="006E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Trazabilidad de cuentas</a:t>
            </a:r>
            <a:endParaRPr lang="es-ES" sz="1150"/>
          </a:p>
        </p:txBody>
      </p:sp>
      <p:sp>
        <p:nvSpPr>
          <p:cNvPr id="14" name="Text 9"/>
          <p:cNvSpPr txBox="1"/>
          <p:nvPr/>
        </p:nvSpPr>
        <p:spPr>
          <a:xfrm>
            <a:off x="3374136" y="2011680"/>
            <a:ext cx="239572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10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Detecta cuentas sin categoría, rastrea su uso y permite previsualizar las definiciones antes de publicarlas.</a:t>
            </a:r>
            <a:endParaRPr lang="es-ES" sz="1100"/>
          </a:p>
        </p:txBody>
      </p:sp>
      <p:sp>
        <p:nvSpPr>
          <p:cNvPr id="15" name="Shape 10"/>
          <p:cNvSpPr/>
          <p:nvPr/>
        </p:nvSpPr>
        <p:spPr>
          <a:xfrm>
            <a:off x="6035040" y="1371600"/>
            <a:ext cx="26517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16" name="Shape 11"/>
          <p:cNvSpPr/>
          <p:nvPr/>
        </p:nvSpPr>
        <p:spPr>
          <a:xfrm>
            <a:off x="6163056" y="1499616"/>
            <a:ext cx="420624" cy="420624"/>
          </a:xfrm>
          <a:prstGeom prst="ellipse">
            <a:avLst/>
          </a:prstGeom>
          <a:solidFill>
            <a:srgbClr val="006EA1"/>
          </a:solidFill>
          <a:ln w="12700">
            <a:solidFill>
              <a:srgbClr val="006EA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7" name="Image 3" descr="FaClockRotateLeft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6624" y="1613184"/>
            <a:ext cx="193487" cy="193487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675120" y="1499616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50" b="1">
                <a:solidFill>
                  <a:srgbClr val="006E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Cambios siempre registrados</a:t>
            </a:r>
            <a:endParaRPr lang="es-ES" sz="1150"/>
          </a:p>
        </p:txBody>
      </p:sp>
      <p:sp>
        <p:nvSpPr>
          <p:cNvPr id="19" name="Text 13"/>
          <p:cNvSpPr txBox="1"/>
          <p:nvPr/>
        </p:nvSpPr>
        <p:spPr>
          <a:xfrm>
            <a:off x="6163056" y="2011680"/>
            <a:ext cx="239572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10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modificaciones de filas, columnas e informes financieros quedan en el registro de cambios.</a:t>
            </a:r>
            <a:endParaRPr lang="es-ES" sz="1100"/>
          </a:p>
        </p:txBody>
      </p:sp>
      <p:sp>
        <p:nvSpPr>
          <p:cNvPr id="20" name="Shape 14"/>
          <p:cNvSpPr/>
          <p:nvPr/>
        </p:nvSpPr>
        <p:spPr>
          <a:xfrm>
            <a:off x="457200" y="3017520"/>
            <a:ext cx="26517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21" name="Shape 15"/>
          <p:cNvSpPr/>
          <p:nvPr/>
        </p:nvSpPr>
        <p:spPr>
          <a:xfrm>
            <a:off x="585216" y="3145536"/>
            <a:ext cx="420624" cy="420624"/>
          </a:xfrm>
          <a:prstGeom prst="ellipse">
            <a:avLst/>
          </a:prstGeom>
          <a:solidFill>
            <a:srgbClr val="006EA1"/>
          </a:solidFill>
          <a:ln w="12700">
            <a:solidFill>
              <a:srgbClr val="006EA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22" name="Image 4" descr="FaBookmark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784" y="3259104"/>
            <a:ext cx="193487" cy="193487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1097280" y="3145536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50" b="1">
                <a:solidFill>
                  <a:srgbClr val="006E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Marcadores</a:t>
            </a:r>
            <a:endParaRPr lang="es-ES" sz="1150"/>
          </a:p>
        </p:txBody>
      </p:sp>
      <p:sp>
        <p:nvSpPr>
          <p:cNvPr id="24" name="Text 17"/>
          <p:cNvSpPr txBox="1"/>
          <p:nvPr/>
        </p:nvSpPr>
        <p:spPr>
          <a:xfrm>
            <a:off x="585216" y="3657600"/>
            <a:ext cx="239572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10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vistas de lista y las pestañas de análisis se guardan como marcador en el centro de roles o en perfiles.</a:t>
            </a:r>
            <a:endParaRPr lang="es-ES" sz="1100"/>
          </a:p>
        </p:txBody>
      </p:sp>
      <p:sp>
        <p:nvSpPr>
          <p:cNvPr id="25" name="Shape 18"/>
          <p:cNvSpPr/>
          <p:nvPr/>
        </p:nvSpPr>
        <p:spPr>
          <a:xfrm>
            <a:off x="3246120" y="3017520"/>
            <a:ext cx="26517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26" name="Shape 19"/>
          <p:cNvSpPr/>
          <p:nvPr/>
        </p:nvSpPr>
        <p:spPr>
          <a:xfrm>
            <a:off x="3374136" y="3145536"/>
            <a:ext cx="420624" cy="420624"/>
          </a:xfrm>
          <a:prstGeom prst="ellipse">
            <a:avLst/>
          </a:prstGeom>
          <a:solidFill>
            <a:srgbClr val="006EA1"/>
          </a:solidFill>
          <a:ln w="12700">
            <a:solidFill>
              <a:srgbClr val="006EA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27" name="Image 5" descr="FaFingerprin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87704" y="3259104"/>
            <a:ext cx="193487" cy="193487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3886200" y="3145536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50" b="1">
                <a:solidFill>
                  <a:srgbClr val="006E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Campos de auditoría</a:t>
            </a:r>
            <a:endParaRPr lang="es-ES" sz="1150"/>
          </a:p>
        </p:txBody>
      </p:sp>
      <p:sp>
        <p:nvSpPr>
          <p:cNvPr id="29" name="Text 21"/>
          <p:cNvSpPr txBox="1"/>
          <p:nvPr/>
        </p:nvSpPr>
        <p:spPr>
          <a:xfrm>
            <a:off x="3374136" y="3657600"/>
            <a:ext cx="239572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10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campos de auditoría del sistema se usan en el modo análisis y se añaden a páginas en perfiles.</a:t>
            </a:r>
            <a:endParaRPr lang="es-ES" sz="1100"/>
          </a:p>
        </p:txBody>
      </p:sp>
      <p:sp>
        <p:nvSpPr>
          <p:cNvPr id="30" name="Shape 22"/>
          <p:cNvSpPr/>
          <p:nvPr/>
        </p:nvSpPr>
        <p:spPr>
          <a:xfrm>
            <a:off x="6035040" y="3017520"/>
            <a:ext cx="26517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31" name="Shape 23"/>
          <p:cNvSpPr/>
          <p:nvPr/>
        </p:nvSpPr>
        <p:spPr>
          <a:xfrm>
            <a:off x="6163056" y="3145536"/>
            <a:ext cx="420624" cy="420624"/>
          </a:xfrm>
          <a:prstGeom prst="ellipse">
            <a:avLst/>
          </a:prstGeom>
          <a:solidFill>
            <a:srgbClr val="006EA1"/>
          </a:solidFill>
          <a:ln w="12700">
            <a:solidFill>
              <a:srgbClr val="006EA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32" name="Image 6" descr="FaBolt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6624" y="3259104"/>
            <a:ext cx="193487" cy="193487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6675120" y="3145536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50" b="1">
                <a:solidFill>
                  <a:srgbClr val="006E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Informes automatizados</a:t>
            </a:r>
            <a:endParaRPr lang="es-ES" sz="1150"/>
          </a:p>
        </p:txBody>
      </p:sp>
      <p:sp>
        <p:nvSpPr>
          <p:cNvPr id="34" name="Text 25"/>
          <p:cNvSpPr txBox="1"/>
          <p:nvPr/>
        </p:nvSpPr>
        <p:spPr>
          <a:xfrm>
            <a:off x="6163056" y="3657600"/>
            <a:ext cx="239572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10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Nuevas API del buzón de informes permiten automatizarlos con Power Automate o MCP.</a:t>
            </a:r>
            <a:endParaRPr lang="es-ES" sz="1100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62D266A9-1421-8EDC-7161-487B9BCDD41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18634" y="0"/>
            <a:ext cx="674078" cy="57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048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ond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201168"/>
            <a:ext cx="8412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SUBCONTRATACIÓN: DE LA CONFIGURACIÓN AL ALMACÉN</a:t>
            </a:r>
            <a:endParaRPr lang="es-ES" sz="2200"/>
          </a:p>
        </p:txBody>
      </p:sp>
      <p:sp>
        <p:nvSpPr>
          <p:cNvPr id="4" name="Text 1"/>
          <p:cNvSpPr txBox="1"/>
          <p:nvPr/>
        </p:nvSpPr>
        <p:spPr>
          <a:xfrm>
            <a:off x="548640" y="96926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250">
                <a:solidFill>
                  <a:srgbClr val="E3F0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cambios que simplifican el proceso</a:t>
            </a:r>
            <a:endParaRPr lang="es-ES" sz="1250"/>
          </a:p>
        </p:txBody>
      </p:sp>
      <p:sp>
        <p:nvSpPr>
          <p:cNvPr id="5" name="Shape 2"/>
          <p:cNvSpPr/>
          <p:nvPr/>
        </p:nvSpPr>
        <p:spPr>
          <a:xfrm>
            <a:off x="457200" y="1417320"/>
            <a:ext cx="4846320" cy="960120"/>
          </a:xfrm>
          <a:prstGeom prst="roundRect">
            <a:avLst>
              <a:gd name="adj" fmla="val 7619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3"/>
          <p:cNvSpPr/>
          <p:nvPr/>
        </p:nvSpPr>
        <p:spPr>
          <a:xfrm>
            <a:off x="566928" y="1687068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4"/>
          <p:cNvSpPr txBox="1"/>
          <p:nvPr/>
        </p:nvSpPr>
        <p:spPr>
          <a:xfrm>
            <a:off x="566928" y="168706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600" b="1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s-ES" sz="1600"/>
          </a:p>
        </p:txBody>
      </p:sp>
      <p:sp>
        <p:nvSpPr>
          <p:cNvPr id="8" name="Text 5"/>
          <p:cNvSpPr txBox="1"/>
          <p:nvPr/>
        </p:nvSpPr>
        <p:spPr>
          <a:xfrm>
            <a:off x="1143000" y="1417320"/>
            <a:ext cx="4023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 con un asistente. </a:t>
            </a: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Avisa de configuraciones incompletas y trae datos de demostración de Contoso Coffee con subcontratistas y rutas de ejemplo.</a:t>
            </a:r>
            <a:endParaRPr lang="es-ES" sz="1100"/>
          </a:p>
        </p:txBody>
      </p:sp>
      <p:sp>
        <p:nvSpPr>
          <p:cNvPr id="9" name="Shape 6"/>
          <p:cNvSpPr/>
          <p:nvPr/>
        </p:nvSpPr>
        <p:spPr>
          <a:xfrm>
            <a:off x="457200" y="2514600"/>
            <a:ext cx="4846320" cy="960120"/>
          </a:xfrm>
          <a:prstGeom prst="roundRect">
            <a:avLst>
              <a:gd name="adj" fmla="val 7619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Shape 7"/>
          <p:cNvSpPr/>
          <p:nvPr/>
        </p:nvSpPr>
        <p:spPr>
          <a:xfrm>
            <a:off x="566928" y="2784348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8"/>
          <p:cNvSpPr txBox="1"/>
          <p:nvPr/>
        </p:nvSpPr>
        <p:spPr>
          <a:xfrm>
            <a:off x="566928" y="27843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600" b="1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s-ES" sz="1600"/>
          </a:p>
        </p:txBody>
      </p:sp>
      <p:sp>
        <p:nvSpPr>
          <p:cNvPr id="12" name="Text 9"/>
          <p:cNvSpPr txBox="1"/>
          <p:nvPr/>
        </p:nvSpPr>
        <p:spPr>
          <a:xfrm>
            <a:off x="1143000" y="2514600"/>
            <a:ext cx="4023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Envía las instrucciones al proveedor. </a:t>
            </a: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comentarios y adjuntos de estándares, rutas y órdenes de producción pasan a las líneas del pedido de compra.</a:t>
            </a:r>
            <a:endParaRPr lang="es-ES" sz="1100"/>
          </a:p>
        </p:txBody>
      </p:sp>
      <p:sp>
        <p:nvSpPr>
          <p:cNvPr id="13" name="Shape 10"/>
          <p:cNvSpPr/>
          <p:nvPr/>
        </p:nvSpPr>
        <p:spPr>
          <a:xfrm>
            <a:off x="457200" y="3611880"/>
            <a:ext cx="4846320" cy="960120"/>
          </a:xfrm>
          <a:prstGeom prst="roundRect">
            <a:avLst>
              <a:gd name="adj" fmla="val 7619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Shape 11"/>
          <p:cNvSpPr/>
          <p:nvPr/>
        </p:nvSpPr>
        <p:spPr>
          <a:xfrm>
            <a:off x="566928" y="3881628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Text 12"/>
          <p:cNvSpPr txBox="1"/>
          <p:nvPr/>
        </p:nvSpPr>
        <p:spPr>
          <a:xfrm>
            <a:off x="566928" y="388162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600" b="1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s-ES" sz="1600"/>
          </a:p>
        </p:txBody>
      </p:sp>
      <p:sp>
        <p:nvSpPr>
          <p:cNvPr id="16" name="Text 13"/>
          <p:cNvSpPr txBox="1"/>
          <p:nvPr/>
        </p:nvSpPr>
        <p:spPr>
          <a:xfrm>
            <a:off x="1143000" y="3611880"/>
            <a:ext cx="4023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Mueve el material con picking. </a:t>
            </a: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Registros de ubicación y picking de inventario para productos subcontratados y transferencias de WIP.</a:t>
            </a:r>
            <a:endParaRPr lang="es-ES" sz="1100"/>
          </a:p>
        </p:txBody>
      </p:sp>
      <p:sp>
        <p:nvSpPr>
          <p:cNvPr id="17" name="Shape 14"/>
          <p:cNvSpPr/>
          <p:nvPr/>
        </p:nvSpPr>
        <p:spPr>
          <a:xfrm>
            <a:off x="5532120" y="1417320"/>
            <a:ext cx="3154680" cy="3200400"/>
          </a:xfrm>
          <a:prstGeom prst="roundRect">
            <a:avLst>
              <a:gd name="adj" fmla="val 2319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Text 15"/>
          <p:cNvSpPr txBox="1"/>
          <p:nvPr/>
        </p:nvSpPr>
        <p:spPr>
          <a:xfrm>
            <a:off x="5715000" y="1545336"/>
            <a:ext cx="2788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100" b="1">
                <a:solidFill>
                  <a:srgbClr val="B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TENER EN CUENTA</a:t>
            </a:r>
            <a:endParaRPr lang="es-ES" sz="1100"/>
          </a:p>
        </p:txBody>
      </p:sp>
      <p:sp>
        <p:nvSpPr>
          <p:cNvPr id="19" name="Text 16"/>
          <p:cNvSpPr txBox="1"/>
          <p:nvPr/>
        </p:nvSpPr>
        <p:spPr>
          <a:xfrm>
            <a:off x="5715000" y="1874520"/>
            <a:ext cx="2788920" cy="2633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adjuntos añadidos a mano en la línea de producción no se copian al pedido de compra.</a:t>
            </a:r>
            <a:endParaRPr lang="es-ES" sz="110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picking y las ubicaciones requieren gestión básica de almacén.</a:t>
            </a:r>
            <a:endParaRPr lang="es-ES" sz="110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proveedor recibe el contexto de producción y el pedido se revisa antes de enviarlo.</a:t>
            </a:r>
            <a:endParaRPr lang="es-ES" sz="110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A8B7429-13D0-A0F5-83C2-62C9C52D63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8634" y="0"/>
            <a:ext cx="674078" cy="57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144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ond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201168"/>
            <a:ext cx="8412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PRODUCCIÓN, ALMACÉN Y CALIDAD</a:t>
            </a:r>
            <a:endParaRPr lang="es-ES" sz="2400"/>
          </a:p>
        </p:txBody>
      </p:sp>
      <p:sp>
        <p:nvSpPr>
          <p:cNvPr id="4" name="Text 1"/>
          <p:cNvSpPr txBox="1"/>
          <p:nvPr/>
        </p:nvSpPr>
        <p:spPr>
          <a:xfrm>
            <a:off x="548640" y="96926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250">
                <a:solidFill>
                  <a:srgbClr val="E3F0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Menos pasos manuales en el trabajo diario de planta y almacén</a:t>
            </a:r>
            <a:endParaRPr lang="es-ES" sz="1250"/>
          </a:p>
        </p:txBody>
      </p:sp>
      <p:sp>
        <p:nvSpPr>
          <p:cNvPr id="5" name="Shape 2"/>
          <p:cNvSpPr/>
          <p:nvPr/>
        </p:nvSpPr>
        <p:spPr>
          <a:xfrm>
            <a:off x="457200" y="1417320"/>
            <a:ext cx="2560320" cy="2377440"/>
          </a:xfrm>
          <a:prstGeom prst="roundRect">
            <a:avLst>
              <a:gd name="adj" fmla="val 3077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3"/>
          <p:cNvSpPr/>
          <p:nvPr/>
        </p:nvSpPr>
        <p:spPr>
          <a:xfrm>
            <a:off x="1481328" y="1563624"/>
            <a:ext cx="512064" cy="512064"/>
          </a:xfrm>
          <a:prstGeom prst="roundRect">
            <a:avLst>
              <a:gd name="adj" fmla="val 12500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7" name="Image 1" descr="FaTruc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3982" y="1676278"/>
            <a:ext cx="286756" cy="286756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66928" y="2167128"/>
            <a:ext cx="23408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Transferencias directas</a:t>
            </a:r>
            <a:endParaRPr lang="es-ES" sz="1200"/>
          </a:p>
        </p:txBody>
      </p:sp>
      <p:sp>
        <p:nvSpPr>
          <p:cNvPr id="9" name="Text 5"/>
          <p:cNvSpPr txBox="1"/>
          <p:nvPr/>
        </p:nvSpPr>
        <p:spPr>
          <a:xfrm>
            <a:off x="566928" y="2459736"/>
            <a:ext cx="234086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ruta elige entre envío y recepción, o un único documento de transferencia directa, sin ubicación en tránsito.</a:t>
            </a:r>
            <a:endParaRPr lang="es-ES" sz="1100"/>
          </a:p>
        </p:txBody>
      </p:sp>
      <p:sp>
        <p:nvSpPr>
          <p:cNvPr id="10" name="Shape 6"/>
          <p:cNvSpPr/>
          <p:nvPr/>
        </p:nvSpPr>
        <p:spPr>
          <a:xfrm>
            <a:off x="3291840" y="1417320"/>
            <a:ext cx="2560320" cy="2377440"/>
          </a:xfrm>
          <a:prstGeom prst="roundRect">
            <a:avLst>
              <a:gd name="adj" fmla="val 3077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Shape 7"/>
          <p:cNvSpPr/>
          <p:nvPr/>
        </p:nvSpPr>
        <p:spPr>
          <a:xfrm>
            <a:off x="4315968" y="1563624"/>
            <a:ext cx="512064" cy="512064"/>
          </a:xfrm>
          <a:prstGeom prst="roundRect">
            <a:avLst>
              <a:gd name="adj" fmla="val 12500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2" name="Image 2" descr="FaClipboardCheck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8622" y="1676278"/>
            <a:ext cx="286756" cy="286756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3401568" y="2167128"/>
            <a:ext cx="23408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Inspecciones de calidad</a:t>
            </a:r>
            <a:endParaRPr lang="es-ES" sz="1200"/>
          </a:p>
        </p:txBody>
      </p:sp>
      <p:sp>
        <p:nvSpPr>
          <p:cNvPr id="14" name="Text 9"/>
          <p:cNvSpPr txBox="1"/>
          <p:nvPr/>
        </p:nvSpPr>
        <p:spPr>
          <a:xfrm>
            <a:off x="3401568" y="2459736"/>
            <a:ext cx="234086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asignan, calculan solas las cantidades aprobadas y rechazadas, y el error abre la inspección que bloquea la transacción.</a:t>
            </a:r>
            <a:endParaRPr lang="es-ES" sz="1100"/>
          </a:p>
        </p:txBody>
      </p:sp>
      <p:sp>
        <p:nvSpPr>
          <p:cNvPr id="15" name="Shape 10"/>
          <p:cNvSpPr/>
          <p:nvPr/>
        </p:nvSpPr>
        <p:spPr>
          <a:xfrm>
            <a:off x="6126480" y="1417320"/>
            <a:ext cx="2560320" cy="2377440"/>
          </a:xfrm>
          <a:prstGeom prst="roundRect">
            <a:avLst>
              <a:gd name="adj" fmla="val 3077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Shape 11"/>
          <p:cNvSpPr/>
          <p:nvPr/>
        </p:nvSpPr>
        <p:spPr>
          <a:xfrm>
            <a:off x="7150608" y="1563624"/>
            <a:ext cx="512064" cy="512064"/>
          </a:xfrm>
          <a:prstGeom prst="roundRect">
            <a:avLst>
              <a:gd name="adj" fmla="val 12500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7" name="Image 3" descr="FaIndustry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3262" y="1676278"/>
            <a:ext cx="286756" cy="286756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236208" y="2167128"/>
            <a:ext cx="23408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Órdenes y calendarios</a:t>
            </a:r>
            <a:endParaRPr lang="es-ES" sz="1200"/>
          </a:p>
        </p:txBody>
      </p:sp>
      <p:sp>
        <p:nvSpPr>
          <p:cNvPr id="19" name="Text 13"/>
          <p:cNvSpPr txBox="1"/>
          <p:nvPr/>
        </p:nvSpPr>
        <p:spPr>
          <a:xfrm>
            <a:off x="6236208" y="2459736"/>
            <a:ext cx="234086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s-ES" sz="11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Órdenes liberadas desde sugerencias de planificación y calendarios de centros de trabajo calculados desde su ficha.</a:t>
            </a:r>
            <a:endParaRPr lang="es-ES" sz="1100"/>
          </a:p>
        </p:txBody>
      </p:sp>
      <p:sp>
        <p:nvSpPr>
          <p:cNvPr id="20" name="Shape 14"/>
          <p:cNvSpPr/>
          <p:nvPr/>
        </p:nvSpPr>
        <p:spPr>
          <a:xfrm>
            <a:off x="457200" y="3977640"/>
            <a:ext cx="8229600" cy="640080"/>
          </a:xfrm>
          <a:prstGeom prst="roundRect">
            <a:avLst>
              <a:gd name="adj" fmla="val 11429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Text 15"/>
          <p:cNvSpPr txBox="1"/>
          <p:nvPr/>
        </p:nvSpPr>
        <p:spPr>
          <a:xfrm>
            <a:off x="658368" y="3977640"/>
            <a:ext cx="78272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quién: </a:t>
            </a:r>
            <a:r>
              <a:rPr lang="es-ES" sz="12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responsables de almacén y logística, calidad y planificación de producción.</a:t>
            </a:r>
            <a:endParaRPr lang="es-ES" sz="120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0098E46-FC31-23ED-3FB4-B5E49311BF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8634" y="0"/>
            <a:ext cx="674078" cy="57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18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ond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201168"/>
            <a:ext cx="8412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SHOPIFY: MÁS PEDIDOS, MENOS TRABAJO MANUAL</a:t>
            </a:r>
            <a:endParaRPr lang="es-ES" sz="2200"/>
          </a:p>
        </p:txBody>
      </p:sp>
      <p:sp>
        <p:nvSpPr>
          <p:cNvPr id="4" name="Text 1"/>
          <p:cNvSpPr txBox="1"/>
          <p:nvPr/>
        </p:nvSpPr>
        <p:spPr>
          <a:xfrm>
            <a:off x="548640" y="96926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250">
                <a:solidFill>
                  <a:srgbClr val="E3F0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mejoras en el conector con tu tienda online</a:t>
            </a:r>
            <a:endParaRPr lang="es-ES" sz="1250"/>
          </a:p>
        </p:txBody>
      </p:sp>
      <p:sp>
        <p:nvSpPr>
          <p:cNvPr id="5" name="Shape 2"/>
          <p:cNvSpPr/>
          <p:nvPr/>
        </p:nvSpPr>
        <p:spPr>
          <a:xfrm>
            <a:off x="457200" y="1353312"/>
            <a:ext cx="5212080" cy="621792"/>
          </a:xfrm>
          <a:prstGeom prst="roundRect">
            <a:avLst>
              <a:gd name="adj" fmla="val 11765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3"/>
          <p:cNvSpPr/>
          <p:nvPr/>
        </p:nvSpPr>
        <p:spPr>
          <a:xfrm>
            <a:off x="566928" y="1453896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4"/>
          <p:cNvSpPr txBox="1"/>
          <p:nvPr/>
        </p:nvSpPr>
        <p:spPr>
          <a:xfrm>
            <a:off x="566928" y="145389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600" b="1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s-ES" sz="1600"/>
          </a:p>
        </p:txBody>
      </p:sp>
      <p:sp>
        <p:nvSpPr>
          <p:cNvPr id="8" name="Text 5"/>
          <p:cNvSpPr txBox="1"/>
          <p:nvPr/>
        </p:nvSpPr>
        <p:spPr>
          <a:xfrm>
            <a:off x="1143000" y="1353312"/>
            <a:ext cx="4389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0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Documentos de venta. </a:t>
            </a:r>
            <a:r>
              <a:rPr lang="es-ES" sz="10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número de pedido de Shopify puede ser el del documento de venta, y los reembolsos generan abonos o devoluciones.</a:t>
            </a:r>
            <a:endParaRPr lang="es-ES" sz="1050"/>
          </a:p>
        </p:txBody>
      </p:sp>
      <p:sp>
        <p:nvSpPr>
          <p:cNvPr id="9" name="Shape 6"/>
          <p:cNvSpPr/>
          <p:nvPr/>
        </p:nvSpPr>
        <p:spPr>
          <a:xfrm>
            <a:off x="457200" y="2039112"/>
            <a:ext cx="5212080" cy="621792"/>
          </a:xfrm>
          <a:prstGeom prst="roundRect">
            <a:avLst>
              <a:gd name="adj" fmla="val 11765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Shape 7"/>
          <p:cNvSpPr/>
          <p:nvPr/>
        </p:nvSpPr>
        <p:spPr>
          <a:xfrm>
            <a:off x="566928" y="2139696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8"/>
          <p:cNvSpPr txBox="1"/>
          <p:nvPr/>
        </p:nvSpPr>
        <p:spPr>
          <a:xfrm>
            <a:off x="566928" y="213969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600" b="1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s-ES" sz="1600"/>
          </a:p>
        </p:txBody>
      </p:sp>
      <p:sp>
        <p:nvSpPr>
          <p:cNvPr id="12" name="Text 9"/>
          <p:cNvSpPr txBox="1"/>
          <p:nvPr/>
        </p:nvSpPr>
        <p:spPr>
          <a:xfrm>
            <a:off x="1143000" y="2039112"/>
            <a:ext cx="4389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0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Conexión al día. </a:t>
            </a:r>
            <a:r>
              <a:rPr lang="es-ES" sz="10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Tokens de acceso que se renuevan solos y vistas de errores y registros omitidos.</a:t>
            </a:r>
            <a:endParaRPr lang="es-ES" sz="1050"/>
          </a:p>
        </p:txBody>
      </p:sp>
      <p:sp>
        <p:nvSpPr>
          <p:cNvPr id="13" name="Shape 10"/>
          <p:cNvSpPr/>
          <p:nvPr/>
        </p:nvSpPr>
        <p:spPr>
          <a:xfrm>
            <a:off x="457200" y="2724912"/>
            <a:ext cx="5212080" cy="621792"/>
          </a:xfrm>
          <a:prstGeom prst="roundRect">
            <a:avLst>
              <a:gd name="adj" fmla="val 11765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Shape 11"/>
          <p:cNvSpPr/>
          <p:nvPr/>
        </p:nvSpPr>
        <p:spPr>
          <a:xfrm>
            <a:off x="566928" y="2825496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Text 12"/>
          <p:cNvSpPr txBox="1"/>
          <p:nvPr/>
        </p:nvSpPr>
        <p:spPr>
          <a:xfrm>
            <a:off x="566928" y="282549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600" b="1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s-ES" sz="1600"/>
          </a:p>
        </p:txBody>
      </p:sp>
      <p:sp>
        <p:nvSpPr>
          <p:cNvPr id="16" name="Text 13"/>
          <p:cNvSpPr txBox="1"/>
          <p:nvPr/>
        </p:nvSpPr>
        <p:spPr>
          <a:xfrm>
            <a:off x="1143000" y="2724912"/>
            <a:ext cx="4389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0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B2B. </a:t>
            </a:r>
            <a:r>
              <a:rPr lang="es-ES" sz="10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Empresas, pedidos y catálogos de mercado en todos los planes, con mejor mapeo de identificadores fiscales.</a:t>
            </a:r>
            <a:endParaRPr lang="es-ES" sz="1050"/>
          </a:p>
        </p:txBody>
      </p:sp>
      <p:sp>
        <p:nvSpPr>
          <p:cNvPr id="17" name="Shape 14"/>
          <p:cNvSpPr/>
          <p:nvPr/>
        </p:nvSpPr>
        <p:spPr>
          <a:xfrm>
            <a:off x="457200" y="3410712"/>
            <a:ext cx="5212080" cy="621792"/>
          </a:xfrm>
          <a:prstGeom prst="roundRect">
            <a:avLst>
              <a:gd name="adj" fmla="val 11765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Shape 15"/>
          <p:cNvSpPr/>
          <p:nvPr/>
        </p:nvSpPr>
        <p:spPr>
          <a:xfrm>
            <a:off x="566928" y="3511296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9" name="Text 16"/>
          <p:cNvSpPr txBox="1"/>
          <p:nvPr/>
        </p:nvSpPr>
        <p:spPr>
          <a:xfrm>
            <a:off x="566928" y="351129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600" b="1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s-ES" sz="1600"/>
          </a:p>
        </p:txBody>
      </p:sp>
      <p:sp>
        <p:nvSpPr>
          <p:cNvPr id="20" name="Text 17"/>
          <p:cNvSpPr txBox="1"/>
          <p:nvPr/>
        </p:nvSpPr>
        <p:spPr>
          <a:xfrm>
            <a:off x="1143000" y="3410712"/>
            <a:ext cx="4389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0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Cambios y reembolsos. </a:t>
            </a:r>
            <a:r>
              <a:rPr lang="es-ES" sz="10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artículo devuelto y el de cambio se importan juntos, en un documento o en dos vinculados.</a:t>
            </a:r>
            <a:endParaRPr lang="es-ES" sz="1050"/>
          </a:p>
        </p:txBody>
      </p:sp>
      <p:sp>
        <p:nvSpPr>
          <p:cNvPr id="21" name="Shape 18"/>
          <p:cNvSpPr/>
          <p:nvPr/>
        </p:nvSpPr>
        <p:spPr>
          <a:xfrm>
            <a:off x="457200" y="4096512"/>
            <a:ext cx="5212080" cy="621792"/>
          </a:xfrm>
          <a:prstGeom prst="roundRect">
            <a:avLst>
              <a:gd name="adj" fmla="val 11765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Shape 19"/>
          <p:cNvSpPr/>
          <p:nvPr/>
        </p:nvSpPr>
        <p:spPr>
          <a:xfrm>
            <a:off x="566928" y="4197096"/>
            <a:ext cx="420624" cy="420624"/>
          </a:xfrm>
          <a:prstGeom prst="roundRect">
            <a:avLst>
              <a:gd name="adj" fmla="val 15217"/>
            </a:avLst>
          </a:prstGeom>
          <a:solidFill>
            <a:srgbClr val="F1F1F1"/>
          </a:solidFill>
          <a:ln w="12700">
            <a:solidFill>
              <a:srgbClr val="F1F1F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3" name="Text 20"/>
          <p:cNvSpPr txBox="1"/>
          <p:nvPr/>
        </p:nvSpPr>
        <p:spPr>
          <a:xfrm>
            <a:off x="566928" y="419709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600" b="1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s-ES" sz="1600"/>
          </a:p>
        </p:txBody>
      </p:sp>
      <p:sp>
        <p:nvSpPr>
          <p:cNvPr id="24" name="Text 21"/>
          <p:cNvSpPr txBox="1"/>
          <p:nvPr/>
        </p:nvSpPr>
        <p:spPr>
          <a:xfrm>
            <a:off x="1143000" y="4096512"/>
            <a:ext cx="4389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0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Aranceles y origen. </a:t>
            </a:r>
            <a:r>
              <a:rPr lang="es-ES" sz="10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Códigos arancelarios (HS) y país de origen sincronizados con Shopify.</a:t>
            </a:r>
            <a:endParaRPr lang="es-ES" sz="1050"/>
          </a:p>
        </p:txBody>
      </p:sp>
      <p:sp>
        <p:nvSpPr>
          <p:cNvPr id="25" name="Shape 22"/>
          <p:cNvSpPr/>
          <p:nvPr/>
        </p:nvSpPr>
        <p:spPr>
          <a:xfrm>
            <a:off x="5897880" y="1353312"/>
            <a:ext cx="2788920" cy="3364992"/>
          </a:xfrm>
          <a:prstGeom prst="roundRect">
            <a:avLst>
              <a:gd name="adj" fmla="val 2623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6" name="Text 23"/>
          <p:cNvSpPr txBox="1"/>
          <p:nvPr/>
        </p:nvSpPr>
        <p:spPr>
          <a:xfrm>
            <a:off x="6080760" y="1499616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100" b="1">
                <a:solidFill>
                  <a:srgbClr val="B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 A TENER EN CUENTA</a:t>
            </a:r>
            <a:endParaRPr lang="es-ES" sz="1100"/>
          </a:p>
        </p:txBody>
      </p:sp>
      <p:sp>
        <p:nvSpPr>
          <p:cNvPr id="27" name="Text 24"/>
          <p:cNvSpPr txBox="1"/>
          <p:nvPr/>
        </p:nvSpPr>
        <p:spPr>
          <a:xfrm>
            <a:off x="6080760" y="1874520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3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dic 2026</a:t>
            </a:r>
            <a:endParaRPr lang="es-ES" sz="3200"/>
          </a:p>
        </p:txBody>
      </p:sp>
      <p:sp>
        <p:nvSpPr>
          <p:cNvPr id="28" name="Text 25"/>
          <p:cNvSpPr txBox="1"/>
          <p:nvPr/>
        </p:nvSpPr>
        <p:spPr>
          <a:xfrm>
            <a:off x="6080760" y="2697480"/>
            <a:ext cx="2423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1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versión de API 2026-01 de Shopify deja de tener soporte. El conector de la versión 29 usa la API de julio de 2026.</a:t>
            </a:r>
            <a:endParaRPr lang="es-ES" sz="115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0FBC84D-CA86-579D-983E-A0BE0643D2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8634" y="0"/>
            <a:ext cx="674078" cy="57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887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ond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201168"/>
            <a:ext cx="8412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SOSTENIBILIDAD: HUELLA DE CARBONO EN MÁS PROCESOS</a:t>
            </a:r>
            <a:endParaRPr lang="es-ES" sz="2200"/>
          </a:p>
        </p:txBody>
      </p:sp>
      <p:sp>
        <p:nvSpPr>
          <p:cNvPr id="4" name="Text 1"/>
          <p:cNvSpPr txBox="1"/>
          <p:nvPr/>
        </p:nvSpPr>
        <p:spPr>
          <a:xfrm>
            <a:off x="548640" y="96926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250">
                <a:solidFill>
                  <a:srgbClr val="E3F0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Seis novedades para medir emisiones donde se generan</a:t>
            </a:r>
            <a:endParaRPr lang="es-ES" sz="125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26517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6" name="Shape 3"/>
          <p:cNvSpPr/>
          <p:nvPr/>
        </p:nvSpPr>
        <p:spPr>
          <a:xfrm>
            <a:off x="585216" y="1499616"/>
            <a:ext cx="420624" cy="420624"/>
          </a:xfrm>
          <a:prstGeom prst="ellipse">
            <a:avLst/>
          </a:prstGeom>
          <a:solidFill>
            <a:srgbClr val="006EA1"/>
          </a:solidFill>
          <a:ln w="12700">
            <a:solidFill>
              <a:srgbClr val="006EA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7" name="Image 1" descr="FaWrench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784" y="1613184"/>
            <a:ext cx="193487" cy="193487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097280" y="1499616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50" b="1">
                <a:solidFill>
                  <a:srgbClr val="006E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Servicios</a:t>
            </a:r>
            <a:endParaRPr lang="es-ES" sz="1150"/>
          </a:p>
        </p:txBody>
      </p:sp>
      <p:sp>
        <p:nvSpPr>
          <p:cNvPr id="9" name="Text 5"/>
          <p:cNvSpPr txBox="1"/>
          <p:nvPr/>
        </p:nvSpPr>
        <p:spPr>
          <a:xfrm>
            <a:off x="585216" y="2011680"/>
            <a:ext cx="239572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10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documentos de servicio muestran la huella de carbono a partir de artículos y recursos.</a:t>
            </a:r>
            <a:endParaRPr lang="es-ES" sz="1100"/>
          </a:p>
        </p:txBody>
      </p:sp>
      <p:sp>
        <p:nvSpPr>
          <p:cNvPr id="10" name="Shape 6"/>
          <p:cNvSpPr/>
          <p:nvPr/>
        </p:nvSpPr>
        <p:spPr>
          <a:xfrm>
            <a:off x="3246120" y="1371600"/>
            <a:ext cx="26517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11" name="Shape 7"/>
          <p:cNvSpPr/>
          <p:nvPr/>
        </p:nvSpPr>
        <p:spPr>
          <a:xfrm>
            <a:off x="3374136" y="1499616"/>
            <a:ext cx="420624" cy="420624"/>
          </a:xfrm>
          <a:prstGeom prst="ellipse">
            <a:avLst/>
          </a:prstGeom>
          <a:solidFill>
            <a:srgbClr val="006EA1"/>
          </a:solidFill>
          <a:ln w="12700">
            <a:solidFill>
              <a:srgbClr val="006EA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2" name="Image 2" descr="FaBuildi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7704" y="1613184"/>
            <a:ext cx="193487" cy="193487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3886200" y="1499616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50" b="1">
                <a:solidFill>
                  <a:srgbClr val="006E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Activos fijos</a:t>
            </a:r>
            <a:endParaRPr lang="es-ES" sz="1150"/>
          </a:p>
        </p:txBody>
      </p:sp>
      <p:sp>
        <p:nvSpPr>
          <p:cNvPr id="14" name="Text 9"/>
          <p:cNvSpPr txBox="1"/>
          <p:nvPr/>
        </p:nvSpPr>
        <p:spPr>
          <a:xfrm>
            <a:off x="3374136" y="2011680"/>
            <a:ext cx="239572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10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 emisiones en adquisición, reclasificación y baja. Solo se introducen en la adquisición.</a:t>
            </a:r>
            <a:endParaRPr lang="es-ES" sz="1100"/>
          </a:p>
        </p:txBody>
      </p:sp>
      <p:sp>
        <p:nvSpPr>
          <p:cNvPr id="15" name="Shape 10"/>
          <p:cNvSpPr/>
          <p:nvPr/>
        </p:nvSpPr>
        <p:spPr>
          <a:xfrm>
            <a:off x="6035040" y="1371600"/>
            <a:ext cx="26517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16" name="Shape 11"/>
          <p:cNvSpPr/>
          <p:nvPr/>
        </p:nvSpPr>
        <p:spPr>
          <a:xfrm>
            <a:off x="6163056" y="1499616"/>
            <a:ext cx="420624" cy="420624"/>
          </a:xfrm>
          <a:prstGeom prst="ellipse">
            <a:avLst/>
          </a:prstGeom>
          <a:solidFill>
            <a:srgbClr val="006EA1"/>
          </a:solidFill>
          <a:ln w="12700">
            <a:solidFill>
              <a:srgbClr val="006EA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7" name="Image 3" descr="FaBoxesStack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6624" y="1613184"/>
            <a:ext cx="193487" cy="193487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675120" y="1499616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50" b="1">
                <a:solidFill>
                  <a:srgbClr val="006E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Diarios de artículos</a:t>
            </a:r>
            <a:endParaRPr lang="es-ES" sz="1150"/>
          </a:p>
        </p:txBody>
      </p:sp>
      <p:sp>
        <p:nvSpPr>
          <p:cNvPr id="19" name="Text 13"/>
          <p:cNvSpPr txBox="1"/>
          <p:nvPr/>
        </p:nvSpPr>
        <p:spPr>
          <a:xfrm>
            <a:off x="6163056" y="2011680"/>
            <a:ext cx="239572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10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CO₂e por unidad y total en los diarios de artículos y de reclasificación, con método Average o Specific.</a:t>
            </a:r>
            <a:endParaRPr lang="es-ES" sz="1100"/>
          </a:p>
        </p:txBody>
      </p:sp>
      <p:sp>
        <p:nvSpPr>
          <p:cNvPr id="20" name="Shape 14"/>
          <p:cNvSpPr/>
          <p:nvPr/>
        </p:nvSpPr>
        <p:spPr>
          <a:xfrm>
            <a:off x="457200" y="3017520"/>
            <a:ext cx="26517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21" name="Shape 15"/>
          <p:cNvSpPr/>
          <p:nvPr/>
        </p:nvSpPr>
        <p:spPr>
          <a:xfrm>
            <a:off x="585216" y="3145536"/>
            <a:ext cx="420624" cy="420624"/>
          </a:xfrm>
          <a:prstGeom prst="ellipse">
            <a:avLst/>
          </a:prstGeom>
          <a:solidFill>
            <a:srgbClr val="006EA1"/>
          </a:solidFill>
          <a:ln w="12700">
            <a:solidFill>
              <a:srgbClr val="006EA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22" name="Image 4" descr="FaLea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784" y="3259104"/>
            <a:ext cx="193487" cy="193487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1097280" y="3145536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50" b="1">
                <a:solidFill>
                  <a:srgbClr val="006E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Fórmulas en compras</a:t>
            </a:r>
            <a:endParaRPr lang="es-ES" sz="1150"/>
          </a:p>
        </p:txBody>
      </p:sp>
      <p:sp>
        <p:nvSpPr>
          <p:cNvPr id="24" name="Text 17"/>
          <p:cNvSpPr txBox="1"/>
          <p:nvPr/>
        </p:nvSpPr>
        <p:spPr>
          <a:xfrm>
            <a:off x="585216" y="3657600"/>
            <a:ext cx="239572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10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 CO₂, CH₄ y N₂O con factores de emisión y datos de combustible, electricidad o distancia.</a:t>
            </a:r>
            <a:endParaRPr lang="es-ES" sz="1100"/>
          </a:p>
        </p:txBody>
      </p:sp>
      <p:sp>
        <p:nvSpPr>
          <p:cNvPr id="25" name="Shape 18"/>
          <p:cNvSpPr/>
          <p:nvPr/>
        </p:nvSpPr>
        <p:spPr>
          <a:xfrm>
            <a:off x="3246120" y="3017520"/>
            <a:ext cx="26517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26" name="Shape 19"/>
          <p:cNvSpPr/>
          <p:nvPr/>
        </p:nvSpPr>
        <p:spPr>
          <a:xfrm>
            <a:off x="3374136" y="3145536"/>
            <a:ext cx="420624" cy="420624"/>
          </a:xfrm>
          <a:prstGeom prst="ellipse">
            <a:avLst/>
          </a:prstGeom>
          <a:solidFill>
            <a:srgbClr val="006EA1"/>
          </a:solidFill>
          <a:ln w="12700">
            <a:solidFill>
              <a:srgbClr val="006EA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27" name="Image 5" descr="FaTags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87704" y="3259104"/>
            <a:ext cx="193487" cy="193487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3886200" y="3145536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50" b="1">
                <a:solidFill>
                  <a:srgbClr val="006E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Método específico</a:t>
            </a:r>
            <a:endParaRPr lang="es-ES" sz="1150"/>
          </a:p>
        </p:txBody>
      </p:sp>
      <p:sp>
        <p:nvSpPr>
          <p:cNvPr id="29" name="Text 21"/>
          <p:cNvSpPr txBox="1"/>
          <p:nvPr/>
        </p:nvSpPr>
        <p:spPr>
          <a:xfrm>
            <a:off x="3374136" y="3657600"/>
            <a:ext cx="239572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10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artículos con número de serie o lote, usa el valor exacto de cada unidad.</a:t>
            </a:r>
            <a:endParaRPr lang="es-ES" sz="1100"/>
          </a:p>
        </p:txBody>
      </p:sp>
      <p:sp>
        <p:nvSpPr>
          <p:cNvPr id="30" name="Shape 22"/>
          <p:cNvSpPr/>
          <p:nvPr/>
        </p:nvSpPr>
        <p:spPr>
          <a:xfrm>
            <a:off x="6035040" y="3017520"/>
            <a:ext cx="26517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31" name="Shape 23"/>
          <p:cNvSpPr/>
          <p:nvPr/>
        </p:nvSpPr>
        <p:spPr>
          <a:xfrm>
            <a:off x="6163056" y="3145536"/>
            <a:ext cx="420624" cy="420624"/>
          </a:xfrm>
          <a:prstGeom prst="ellipse">
            <a:avLst/>
          </a:prstGeom>
          <a:solidFill>
            <a:srgbClr val="006EA1"/>
          </a:solidFill>
          <a:ln w="12700">
            <a:solidFill>
              <a:srgbClr val="006EA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32" name="Image 6" descr="FaArrowsRotat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6624" y="3259104"/>
            <a:ext cx="193487" cy="193487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6675120" y="3145536"/>
            <a:ext cx="1901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50" b="1">
                <a:solidFill>
                  <a:srgbClr val="006E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Reversión</a:t>
            </a:r>
            <a:endParaRPr lang="es-ES" sz="1150"/>
          </a:p>
        </p:txBody>
      </p:sp>
      <p:sp>
        <p:nvSpPr>
          <p:cNvPr id="34" name="Text 25"/>
          <p:cNvSpPr txBox="1"/>
          <p:nvPr/>
        </p:nvSpPr>
        <p:spPr>
          <a:xfrm>
            <a:off x="6163056" y="3657600"/>
            <a:ext cx="239572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10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acción «Reverse Transaction» revierte movimientos con un asiento que conserva documento y fecha.</a:t>
            </a:r>
            <a:endParaRPr lang="es-ES" sz="1100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53B10E1-CCE3-E788-8223-369A7E25013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18634" y="0"/>
            <a:ext cx="674078" cy="57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4454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ond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201168"/>
            <a:ext cx="8412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DÍA A DÍA: USUARIOS Y ADMINISTRADORES</a:t>
            </a:r>
            <a:endParaRPr lang="es-ES" sz="2400"/>
          </a:p>
        </p:txBody>
      </p:sp>
      <p:sp>
        <p:nvSpPr>
          <p:cNvPr id="4" name="Text 1"/>
          <p:cNvSpPr txBox="1"/>
          <p:nvPr/>
        </p:nvSpPr>
        <p:spPr>
          <a:xfrm>
            <a:off x="548640" y="96926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250">
                <a:solidFill>
                  <a:srgbClr val="E3F0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Pequeños cambios que se notan cada día</a:t>
            </a:r>
            <a:endParaRPr lang="es-ES" sz="125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3246120"/>
          </a:xfrm>
          <a:prstGeom prst="roundRect">
            <a:avLst>
              <a:gd name="adj" fmla="val 2254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3"/>
          <p:cNvSpPr txBox="1"/>
          <p:nvPr/>
        </p:nvSpPr>
        <p:spPr>
          <a:xfrm>
            <a:off x="640080" y="1499616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100" b="1">
                <a:solidFill>
                  <a:srgbClr val="B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EL USUARIO</a:t>
            </a:r>
            <a:endParaRPr lang="es-ES" sz="1100"/>
          </a:p>
        </p:txBody>
      </p:sp>
      <p:sp>
        <p:nvSpPr>
          <p:cNvPr id="7" name="Text 4"/>
          <p:cNvSpPr txBox="1"/>
          <p:nvPr/>
        </p:nvSpPr>
        <p:spPr>
          <a:xfrm>
            <a:off x="640080" y="1874520"/>
            <a:ext cx="3657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200"/>
              </a:spcAft>
              <a:buNone/>
            </a:pPr>
            <a:r>
              <a:rPr lang="es-ES" sz="12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Imágenes en el visor. </a:t>
            </a:r>
            <a:r>
              <a:rPr lang="es-ES" sz="12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adjuntos se abren en el cliente web sin descargarlos, con soporte para GIF y AVIF.</a:t>
            </a:r>
            <a:endParaRPr lang="es-ES" sz="1250"/>
          </a:p>
          <a:p>
            <a:pPr marL="0" indent="0">
              <a:spcAft>
                <a:spcPts val="1200"/>
              </a:spcAft>
              <a:buNone/>
            </a:pPr>
            <a:r>
              <a:rPr lang="es-ES" sz="12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Búsquedas recientes. </a:t>
            </a:r>
            <a:r>
              <a:rPr lang="es-ES" sz="12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Me (Alt+Q) recuerda lo que buscaste.</a:t>
            </a:r>
            <a:endParaRPr lang="es-ES" sz="1250"/>
          </a:p>
          <a:p>
            <a:pPr marL="0" indent="0">
              <a:spcAft>
                <a:spcPts val="1200"/>
              </a:spcAft>
              <a:buNone/>
            </a:pPr>
            <a:r>
              <a:rPr lang="es-ES" sz="12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Usados recientemente. </a:t>
            </a:r>
            <a:r>
              <a:rPr lang="es-ES" sz="12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diálogos de búsqueda ofrecen primero los clientes, proveedores, artículos, proyectos y dimensiones que usaste hace poco.</a:t>
            </a:r>
            <a:endParaRPr lang="es-ES" sz="1250"/>
          </a:p>
        </p:txBody>
      </p:sp>
      <p:sp>
        <p:nvSpPr>
          <p:cNvPr id="8" name="Shape 5"/>
          <p:cNvSpPr/>
          <p:nvPr/>
        </p:nvSpPr>
        <p:spPr>
          <a:xfrm>
            <a:off x="4663440" y="1371600"/>
            <a:ext cx="4023360" cy="3246120"/>
          </a:xfrm>
          <a:prstGeom prst="roundRect">
            <a:avLst>
              <a:gd name="adj" fmla="val 2254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6"/>
          <p:cNvSpPr txBox="1"/>
          <p:nvPr/>
        </p:nvSpPr>
        <p:spPr>
          <a:xfrm>
            <a:off x="4846320" y="1499616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100" b="1">
                <a:solidFill>
                  <a:srgbClr val="B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EL ADMINISTRADOR</a:t>
            </a:r>
            <a:endParaRPr lang="es-ES" sz="1100"/>
          </a:p>
        </p:txBody>
      </p:sp>
      <p:sp>
        <p:nvSpPr>
          <p:cNvPr id="10" name="Text 7"/>
          <p:cNvSpPr txBox="1"/>
          <p:nvPr/>
        </p:nvSpPr>
        <p:spPr>
          <a:xfrm>
            <a:off x="4846320" y="1874520"/>
            <a:ext cx="36576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200"/>
              </a:spcAft>
              <a:buNone/>
            </a:pPr>
            <a:r>
              <a:rPr lang="es-ES" sz="12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Índices SIFT. </a:t>
            </a:r>
            <a:r>
              <a:rPr lang="es-ES" sz="12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activan o desactivan desde la propia aplicación.</a:t>
            </a:r>
            <a:endParaRPr lang="es-ES" sz="1250"/>
          </a:p>
          <a:p>
            <a:pPr marL="0" indent="0">
              <a:spcAft>
                <a:spcPts val="1200"/>
              </a:spcAft>
              <a:buNone/>
            </a:pPr>
            <a:r>
              <a:rPr lang="es-ES" sz="12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«Abrir en Excel» auditable. </a:t>
            </a:r>
            <a:r>
              <a:rPr lang="es-ES" sz="12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acciones quedan en telemetría.</a:t>
            </a:r>
            <a:endParaRPr lang="es-ES" sz="1250"/>
          </a:p>
          <a:p>
            <a:pPr marL="0" indent="0">
              <a:spcAft>
                <a:spcPts val="1200"/>
              </a:spcAft>
              <a:buNone/>
            </a:pPr>
            <a:r>
              <a:rPr lang="es-ES" sz="12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Dataverse. </a:t>
            </a:r>
            <a:r>
              <a:rPr lang="es-ES" sz="12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campos se mapean desde «Integration Table Mappings», sin programar.</a:t>
            </a:r>
            <a:endParaRPr lang="es-ES" sz="1250"/>
          </a:p>
          <a:p>
            <a:pPr marL="0" indent="0">
              <a:spcAft>
                <a:spcPts val="1200"/>
              </a:spcAft>
              <a:buNone/>
            </a:pPr>
            <a:r>
              <a:rPr lang="es-ES" sz="12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rendimiento. </a:t>
            </a:r>
            <a:r>
              <a:rPr lang="es-ES" sz="12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tablas con extensiones cargan datos más rápido.</a:t>
            </a:r>
            <a:endParaRPr lang="es-ES" sz="125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E1C33AD-A406-A530-7E58-A90CE4704F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8634" y="0"/>
            <a:ext cx="674078" cy="57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490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ond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201168"/>
            <a:ext cx="8412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CAMBIOS EN LA GESTIÓN DE FUNCIONALIDADES</a:t>
            </a:r>
            <a:endParaRPr lang="es-ES" sz="2200"/>
          </a:p>
        </p:txBody>
      </p:sp>
      <p:sp>
        <p:nvSpPr>
          <p:cNvPr id="4" name="Text 1"/>
          <p:cNvSpPr txBox="1"/>
          <p:nvPr/>
        </p:nvSpPr>
        <p:spPr>
          <a:xfrm>
            <a:off x="548640" y="96926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250">
                <a:solidFill>
                  <a:srgbClr val="E3F0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pasa a ser obligatorio y qué se añade como opcional</a:t>
            </a:r>
            <a:endParaRPr lang="es-ES" sz="1250"/>
          </a:p>
        </p:txBody>
      </p:sp>
      <p:graphicFrame>
        <p:nvGraphicFramePr>
          <p:cNvPr id="17" name="Table 0"/>
          <p:cNvGraphicFramePr>
            <a:graphicFrameLocks noGrp="1"/>
          </p:cNvGraphicFramePr>
          <p:nvPr/>
        </p:nvGraphicFramePr>
        <p:xfrm>
          <a:off x="457200" y="1371600"/>
          <a:ext cx="8229600" cy="2798064"/>
        </p:xfrm>
        <a:graphic>
          <a:graphicData uri="http://schemas.openxmlformats.org/drawingml/2006/table">
            <a:tbl>
              <a:tblPr/>
              <a:tblGrid>
                <a:gridCol w="5760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05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FUNCIONALIDAD</a:t>
                      </a:r>
                      <a:endParaRPr lang="es-ES" sz="10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6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05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ESTADO</a:t>
                      </a:r>
                      <a:endParaRPr lang="es-ES" sz="10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05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Método de consumo «Manual» sin necesidad de picking</a:t>
                      </a:r>
                      <a:endParaRPr lang="es-ES" sz="10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050" b="1">
                          <a:solidFill>
                            <a:srgbClr val="006EA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Pasa a obligatoria</a:t>
                      </a:r>
                      <a:endParaRPr lang="es-ES" sz="10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05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Valores predeterminados para informes financieros</a:t>
                      </a:r>
                      <a:endParaRPr lang="es-ES" sz="10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050" b="1">
                          <a:solidFill>
                            <a:srgbClr val="006EA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Pasa a obligatoria</a:t>
                      </a:r>
                      <a:endParaRPr lang="es-ES" sz="10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05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Nuevos textos de comunicación para términos de recordatorio</a:t>
                      </a:r>
                      <a:endParaRPr lang="es-ES" sz="10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050" b="1">
                          <a:solidFill>
                            <a:srgbClr val="006EA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Pasa a obligatoria</a:t>
                      </a:r>
                      <a:endParaRPr lang="es-ES" sz="10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05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Desactivar servicios web SOAP en páginas de interfaz de Microsoft</a:t>
                      </a:r>
                      <a:endParaRPr lang="es-ES" sz="10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050" b="1">
                          <a:solidFill>
                            <a:srgbClr val="006EA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Pasa a obligatoria</a:t>
                      </a:r>
                      <a:endParaRPr lang="es-ES" sz="10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05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Soporte de interfaz para enmascarar datos sensibles</a:t>
                      </a:r>
                      <a:endParaRPr lang="es-ES" sz="10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050" b="1">
                          <a:solidFill>
                            <a:srgbClr val="006EA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Pasa a obligatoria</a:t>
                      </a:r>
                      <a:endParaRPr lang="es-ES" sz="10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05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Liquidaciones de IVA por código de actividad (solo Italia)</a:t>
                      </a:r>
                      <a:endParaRPr lang="es-ES" sz="10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050" b="1">
                          <a:solidFill>
                            <a:srgbClr val="006EA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Pasa a obligatoria</a:t>
                      </a:r>
                      <a:endParaRPr lang="es-ES" sz="10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05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Depreciación acelerada de activos fijos</a:t>
                      </a:r>
                      <a:endParaRPr lang="es-ES" sz="10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050" b="1">
                          <a:solidFill>
                            <a:srgbClr val="006EA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Nueva, opcional</a:t>
                      </a:r>
                      <a:endParaRPr lang="es-ES" sz="10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05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Nueva experiencia de informes de documento</a:t>
                      </a:r>
                      <a:endParaRPr lang="es-ES" sz="10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050" b="1">
                          <a:solidFill>
                            <a:srgbClr val="006EA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Nueva, opcional (desactivada)</a:t>
                      </a:r>
                      <a:endParaRPr lang="es-ES" sz="10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160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3"/>
          <p:cNvSpPr txBox="1"/>
          <p:nvPr/>
        </p:nvSpPr>
        <p:spPr>
          <a:xfrm>
            <a:off x="658368" y="4343400"/>
            <a:ext cx="78272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Obligatoria: </a:t>
            </a:r>
            <a:r>
              <a:rPr lang="es-ES" sz="11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deja de ser opcional en Feature Management.</a:t>
            </a:r>
            <a:endParaRPr lang="es-ES" sz="115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B06CDB-EDD5-D1D4-979D-4097EFF5D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8634" y="0"/>
            <a:ext cx="674078" cy="57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155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ond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201168"/>
            <a:ext cx="8412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NOVEDAD TE AFECTA?</a:t>
            </a:r>
            <a:endParaRPr lang="es-ES" sz="2400"/>
          </a:p>
        </p:txBody>
      </p:sp>
      <p:sp>
        <p:nvSpPr>
          <p:cNvPr id="4" name="Text 1"/>
          <p:cNvSpPr txBox="1"/>
          <p:nvPr/>
        </p:nvSpPr>
        <p:spPr>
          <a:xfrm>
            <a:off x="548640" y="969264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250">
                <a:solidFill>
                  <a:srgbClr val="E3F0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guía rápida según lo que usas en Business Central</a:t>
            </a:r>
            <a:endParaRPr lang="es-ES" sz="1250"/>
          </a:p>
        </p:txBody>
      </p:sp>
      <p:graphicFrame>
        <p:nvGraphicFramePr>
          <p:cNvPr id="18" name="Table 0"/>
          <p:cNvGraphicFramePr>
            <a:graphicFrameLocks noGrp="1"/>
          </p:cNvGraphicFramePr>
          <p:nvPr/>
        </p:nvGraphicFramePr>
        <p:xfrm>
          <a:off x="457200" y="1371600"/>
          <a:ext cx="8229600" cy="256032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05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 USAS...</a:t>
                      </a:r>
                      <a:endParaRPr lang="es-ES" sz="10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6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05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MIRA...</a:t>
                      </a:r>
                      <a:endParaRPr lang="es-ES" sz="10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6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05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ESTADO</a:t>
                      </a:r>
                      <a:endParaRPr lang="es-ES" sz="10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10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Agentes de IA y Copilot</a:t>
                      </a:r>
                      <a:endParaRPr lang="es-E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100" b="1">
                          <a:solidFill>
                            <a:srgbClr val="006EA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Panel de tareas, revisión en página y avisos en listas</a:t>
                      </a:r>
                      <a:endParaRPr lang="es-E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10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Disponible</a:t>
                      </a:r>
                      <a:endParaRPr lang="es-E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10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Facturas de proveedor por correo</a:t>
                      </a:r>
                      <a:endParaRPr lang="es-E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100" b="1">
                          <a:solidFill>
                            <a:srgbClr val="006EA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Agente de pagos y pedidos de compra</a:t>
                      </a:r>
                      <a:endParaRPr lang="es-E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10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Disponible</a:t>
                      </a:r>
                      <a:endParaRPr lang="es-E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10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Gastos de empleados</a:t>
                      </a:r>
                      <a:endParaRPr lang="es-E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100" b="1">
                          <a:solidFill>
                            <a:srgbClr val="006EA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Expense Agent: IVA, retenciones y duplicados</a:t>
                      </a:r>
                      <a:endParaRPr lang="es-E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10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Vista previa</a:t>
                      </a:r>
                      <a:endParaRPr lang="es-E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10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Documentos con tu imagen</a:t>
                      </a:r>
                      <a:endParaRPr lang="es-E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100" b="1">
                          <a:solidFill>
                            <a:srgbClr val="006EA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Temas de informe y complemento de Word</a:t>
                      </a:r>
                      <a:endParaRPr lang="es-E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10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Disponible</a:t>
                      </a:r>
                      <a:endParaRPr lang="es-E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10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Subcontratación o producción</a:t>
                      </a:r>
                      <a:endParaRPr lang="es-E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100" b="1">
                          <a:solidFill>
                            <a:srgbClr val="006EA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Asistente, instrucciones en pedidos y picking</a:t>
                      </a:r>
                      <a:endParaRPr lang="es-E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10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Disponible</a:t>
                      </a:r>
                      <a:endParaRPr lang="es-E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10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Tienda en Shopify</a:t>
                      </a:r>
                      <a:endParaRPr lang="es-E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100" b="1">
                          <a:solidFill>
                            <a:srgbClr val="006EA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Conector, B2B, cambios y aranceles</a:t>
                      </a:r>
                      <a:endParaRPr lang="es-E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s-ES" sz="110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Disponible</a:t>
                      </a:r>
                      <a:endParaRPr lang="es-ES" sz="11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27432" marB="27432" anchor="ctr">
                    <a:lnL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457200" y="4023360"/>
            <a:ext cx="8229600" cy="640080"/>
          </a:xfrm>
          <a:prstGeom prst="roundRect">
            <a:avLst>
              <a:gd name="adj" fmla="val 11429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3"/>
          <p:cNvSpPr txBox="1"/>
          <p:nvPr/>
        </p:nvSpPr>
        <p:spPr>
          <a:xfrm>
            <a:off x="658368" y="4023360"/>
            <a:ext cx="78272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15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empezar: </a:t>
            </a:r>
            <a:r>
              <a:rPr lang="es-ES" sz="11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usas Shopify, revisa la fecha de la API (31 de diciembre de 2026). Si usas agentes, empieza por el panel de tareas.</a:t>
            </a:r>
            <a:endParaRPr lang="es-ES" sz="11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B17DFE-F3E2-B1E6-AE8A-528230B349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8634" y="0"/>
            <a:ext cx="674078" cy="57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1639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ond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88" y="7327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1480" y="169164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2800" b="1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RAZONES PARA ELEGIR NAVEX CONSULTING</a:t>
            </a:r>
            <a:endParaRPr lang="es-ES" sz="2800"/>
          </a:p>
        </p:txBody>
      </p:sp>
      <p:sp>
        <p:nvSpPr>
          <p:cNvPr id="4" name="Text 1"/>
          <p:cNvSpPr txBox="1"/>
          <p:nvPr/>
        </p:nvSpPr>
        <p:spPr>
          <a:xfrm>
            <a:off x="411480" y="306324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30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Experiencia certificada y soporte continuo para tu empresa</a:t>
            </a:r>
            <a:endParaRPr lang="es-ES" sz="1300"/>
          </a:p>
        </p:txBody>
      </p:sp>
      <p:sp>
        <p:nvSpPr>
          <p:cNvPr id="5" name="Shape 2"/>
          <p:cNvSpPr/>
          <p:nvPr/>
        </p:nvSpPr>
        <p:spPr>
          <a:xfrm>
            <a:off x="3566160" y="384048"/>
            <a:ext cx="5193792" cy="1097280"/>
          </a:xfrm>
          <a:prstGeom prst="rect">
            <a:avLst/>
          </a:prstGeom>
          <a:solidFill>
            <a:srgbClr val="006EA1"/>
          </a:solidFill>
          <a:ln w="12700">
            <a:solidFill>
              <a:srgbClr val="006EA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6" name="Image 1" descr="Icon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4760" y="704088"/>
            <a:ext cx="457200" cy="4572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4526280" y="384048"/>
            <a:ext cx="4023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3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CONSULTORÍA CERTIFICADA EN BUSINESS CENTRAL</a:t>
            </a:r>
            <a:endParaRPr lang="es-ES" sz="1300"/>
          </a:p>
        </p:txBody>
      </p:sp>
      <p:sp>
        <p:nvSpPr>
          <p:cNvPr id="8" name="Shape 4"/>
          <p:cNvSpPr/>
          <p:nvPr/>
        </p:nvSpPr>
        <p:spPr>
          <a:xfrm>
            <a:off x="3566160" y="1481328"/>
            <a:ext cx="5193792" cy="1097280"/>
          </a:xfrm>
          <a:prstGeom prst="rect">
            <a:avLst/>
          </a:prstGeom>
          <a:solidFill>
            <a:srgbClr val="00C8C8"/>
          </a:solidFill>
          <a:ln w="12700">
            <a:solidFill>
              <a:srgbClr val="00C8C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9" name="Image 2" descr="Icon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4760" y="1801368"/>
            <a:ext cx="457200" cy="45720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4526280" y="1481328"/>
            <a:ext cx="4023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3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DE 20 AÑOS DE EXPERIENCIA EN EL MUNDO ERP</a:t>
            </a:r>
            <a:endParaRPr lang="es-ES" sz="1300"/>
          </a:p>
        </p:txBody>
      </p:sp>
      <p:sp>
        <p:nvSpPr>
          <p:cNvPr id="11" name="Shape 6"/>
          <p:cNvSpPr/>
          <p:nvPr/>
        </p:nvSpPr>
        <p:spPr>
          <a:xfrm>
            <a:off x="3566160" y="2578608"/>
            <a:ext cx="5193792" cy="1097280"/>
          </a:xfrm>
          <a:prstGeom prst="rect">
            <a:avLst/>
          </a:prstGeom>
          <a:solidFill>
            <a:srgbClr val="666E78"/>
          </a:solidFill>
          <a:ln w="12700">
            <a:solidFill>
              <a:srgbClr val="666E7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2" name="Image 3" descr="Icon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4760" y="2898648"/>
            <a:ext cx="457200" cy="45720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4526280" y="2578608"/>
            <a:ext cx="4023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3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SOPORTE FUNCIONAL Y TÉCNICO CONTINUO</a:t>
            </a:r>
            <a:endParaRPr lang="es-ES" sz="1300"/>
          </a:p>
        </p:txBody>
      </p:sp>
      <p:sp>
        <p:nvSpPr>
          <p:cNvPr id="14" name="Shape 8"/>
          <p:cNvSpPr/>
          <p:nvPr/>
        </p:nvSpPr>
        <p:spPr>
          <a:xfrm>
            <a:off x="3566160" y="3675888"/>
            <a:ext cx="5193792" cy="1097280"/>
          </a:xfrm>
          <a:prstGeom prst="rect">
            <a:avLst/>
          </a:prstGeom>
          <a:solidFill>
            <a:srgbClr val="0096C0"/>
          </a:solidFill>
          <a:ln w="12700">
            <a:solidFill>
              <a:srgbClr val="0096C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5" name="Image 4" descr="Icon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4760" y="3995928"/>
            <a:ext cx="457200" cy="45720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4526280" y="3675888"/>
            <a:ext cx="4023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3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SOLUCIONES ADAPTADAS AL SECTOR Y AL TAMAÑO DE CADA EMPRESA</a:t>
            </a:r>
            <a:endParaRPr lang="es-ES" sz="1300"/>
          </a:p>
        </p:txBody>
      </p:sp>
      <p:pic>
        <p:nvPicPr>
          <p:cNvPr id="18" name="Image 2" descr="Navex">
            <a:extLst>
              <a:ext uri="{FF2B5EF4-FFF2-40B4-BE49-F238E27FC236}">
                <a16:creationId xmlns:a16="http://schemas.microsoft.com/office/drawing/2014/main" id="{EA03C691-9F52-B1A6-D494-196009F829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183" y="4409342"/>
            <a:ext cx="1066214" cy="35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160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ond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522976" cy="1285189"/>
          </a:xfrm>
          <a:prstGeom prst="rect">
            <a:avLst/>
          </a:prstGeom>
          <a:solidFill>
            <a:srgbClr val="006EA1"/>
          </a:solidFill>
          <a:ln w="12700">
            <a:solidFill>
              <a:srgbClr val="006EA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4" name="Image 1" descr="Icon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384048"/>
            <a:ext cx="512064" cy="512064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1051560" y="0"/>
            <a:ext cx="4206240" cy="1285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3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PONTE EN </a:t>
            </a:r>
            <a:r>
              <a:rPr lang="es-ES" sz="1300" b="1" u="sng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CONTACTO CON NOSOTROS</a:t>
            </a:r>
            <a:r>
              <a:rPr lang="es-ES" sz="13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SABER QUÉ NOVEDADES TE AFECTAN.</a:t>
            </a:r>
            <a:endParaRPr lang="es-ES" sz="1300"/>
          </a:p>
        </p:txBody>
      </p:sp>
      <p:sp>
        <p:nvSpPr>
          <p:cNvPr id="6" name="Shape 2"/>
          <p:cNvSpPr/>
          <p:nvPr/>
        </p:nvSpPr>
        <p:spPr>
          <a:xfrm>
            <a:off x="0" y="1285189"/>
            <a:ext cx="5522976" cy="1285189"/>
          </a:xfrm>
          <a:prstGeom prst="rect">
            <a:avLst/>
          </a:prstGeom>
          <a:solidFill>
            <a:srgbClr val="00C8C8"/>
          </a:solidFill>
          <a:ln w="12700">
            <a:solidFill>
              <a:srgbClr val="00C8C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7" name="Image 2" descr="Icon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" y="1669237"/>
            <a:ext cx="512064" cy="512064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1051560" y="1285189"/>
            <a:ext cx="4206240" cy="1285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3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 POR LOS OTROS CONECTORES Y PRODUCTOS HORIZONTALES DESARROLLADOS POR NAVEX.</a:t>
            </a:r>
            <a:endParaRPr lang="es-ES" sz="1300"/>
          </a:p>
        </p:txBody>
      </p:sp>
      <p:sp>
        <p:nvSpPr>
          <p:cNvPr id="9" name="Shape 4"/>
          <p:cNvSpPr/>
          <p:nvPr/>
        </p:nvSpPr>
        <p:spPr>
          <a:xfrm>
            <a:off x="0" y="2570378"/>
            <a:ext cx="5522976" cy="1285189"/>
          </a:xfrm>
          <a:prstGeom prst="rect">
            <a:avLst/>
          </a:prstGeom>
          <a:solidFill>
            <a:srgbClr val="666E78"/>
          </a:solidFill>
          <a:ln w="12700">
            <a:solidFill>
              <a:srgbClr val="666E7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0" name="Image 3" descr="Icon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0" y="2954426"/>
            <a:ext cx="512064" cy="512064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1051560" y="2570378"/>
            <a:ext cx="4206240" cy="1285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3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PLANIFICA LA </a:t>
            </a:r>
            <a:r>
              <a:rPr lang="es-ES" sz="1300" b="1" u="sng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ACTUALIZACIÓN</a:t>
            </a:r>
            <a:r>
              <a:rPr lang="es-ES" sz="13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CON NAVEX ANTES DE FEBRERO DE 2027 (CLIENTES ONLINE).</a:t>
            </a:r>
            <a:endParaRPr lang="es-ES" sz="1300"/>
          </a:p>
        </p:txBody>
      </p:sp>
      <p:sp>
        <p:nvSpPr>
          <p:cNvPr id="12" name="Shape 6"/>
          <p:cNvSpPr/>
          <p:nvPr/>
        </p:nvSpPr>
        <p:spPr>
          <a:xfrm>
            <a:off x="0" y="3855568"/>
            <a:ext cx="5522976" cy="1285189"/>
          </a:xfrm>
          <a:prstGeom prst="rect">
            <a:avLst/>
          </a:prstGeom>
          <a:solidFill>
            <a:srgbClr val="0096C0"/>
          </a:solidFill>
          <a:ln w="12700">
            <a:solidFill>
              <a:srgbClr val="0096C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3" name="Image 4" descr="Icon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320" y="4239616"/>
            <a:ext cx="512064" cy="512064"/>
          </a:xfrm>
          <a:prstGeom prst="rect">
            <a:avLst/>
          </a:prstGeom>
        </p:spPr>
      </p:pic>
      <p:sp>
        <p:nvSpPr>
          <p:cNvPr id="14" name="Text 7"/>
          <p:cNvSpPr txBox="1"/>
          <p:nvPr/>
        </p:nvSpPr>
        <p:spPr>
          <a:xfrm>
            <a:off x="1051560" y="3855568"/>
            <a:ext cx="4206240" cy="1285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3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SACA PARTIDO A LA VERSIÓN 29 CON </a:t>
            </a:r>
            <a:r>
              <a:rPr lang="es-ES" sz="13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NAVEX CONSULTING</a:t>
            </a:r>
            <a:r>
              <a:rPr lang="es-ES" sz="13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s-ES" sz="1300"/>
          </a:p>
        </p:txBody>
      </p:sp>
      <p:pic>
        <p:nvPicPr>
          <p:cNvPr id="15" name="Image 5" descr="Consultor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522976" y="0"/>
            <a:ext cx="3621024" cy="5143500"/>
          </a:xfrm>
          <a:prstGeom prst="rect">
            <a:avLst/>
          </a:prstGeom>
        </p:spPr>
      </p:pic>
      <p:sp>
        <p:nvSpPr>
          <p:cNvPr id="16" name="Shape 8"/>
          <p:cNvSpPr/>
          <p:nvPr/>
        </p:nvSpPr>
        <p:spPr>
          <a:xfrm>
            <a:off x="5522976" y="0"/>
            <a:ext cx="3621024" cy="5143500"/>
          </a:xfrm>
          <a:prstGeom prst="rect">
            <a:avLst/>
          </a:prstGeom>
          <a:solidFill>
            <a:srgbClr val="000000">
              <a:alpha val="34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9"/>
          <p:cNvSpPr txBox="1"/>
          <p:nvPr/>
        </p:nvSpPr>
        <p:spPr>
          <a:xfrm>
            <a:off x="5760720" y="228600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s-ES" sz="2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PREPARA TU ACTUALIZACIÓN</a:t>
            </a:r>
            <a:endParaRPr lang="es-ES" sz="2200"/>
          </a:p>
        </p:txBody>
      </p:sp>
      <p:sp>
        <p:nvSpPr>
          <p:cNvPr id="18" name="Text 10"/>
          <p:cNvSpPr txBox="1"/>
          <p:nvPr/>
        </p:nvSpPr>
        <p:spPr>
          <a:xfrm>
            <a:off x="5760720" y="342900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s-ES" sz="2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EMPIEZA POR LAS NOVEDADES QUE TE AFECTAN</a:t>
            </a:r>
            <a:endParaRPr lang="es-ES" sz="2200"/>
          </a:p>
        </p:txBody>
      </p:sp>
    </p:spTree>
    <p:extLst>
      <p:ext uri="{BB962C8B-B14F-4D97-AF65-F5344CB8AC3E}">
        <p14:creationId xmlns:p14="http://schemas.microsoft.com/office/powerpoint/2010/main" val="3179959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ond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Gráficos de negoci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0"/>
            <a:ext cx="4114800" cy="5143500"/>
          </a:xfrm>
          <a:prstGeom prst="rect">
            <a:avLst/>
          </a:prstGeom>
        </p:spPr>
      </p:pic>
      <p:pic>
        <p:nvPicPr>
          <p:cNvPr id="4" name="Image 2" descr="Navex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048" y="914400"/>
            <a:ext cx="2194560" cy="77449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048" y="2011680"/>
            <a:ext cx="4617720" cy="6400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s-ES" sz="2800" b="1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¿LISTO PARA LA VERSIÓN 29?</a:t>
            </a:r>
            <a:endParaRPr lang="es-ES" sz="2800"/>
          </a:p>
        </p:txBody>
      </p:sp>
      <p:sp>
        <p:nvSpPr>
          <p:cNvPr id="7" name="Shape 2"/>
          <p:cNvSpPr/>
          <p:nvPr/>
        </p:nvSpPr>
        <p:spPr>
          <a:xfrm>
            <a:off x="860299" y="2749062"/>
            <a:ext cx="3047413" cy="728295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006EA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3"/>
          <p:cNvSpPr txBox="1"/>
          <p:nvPr/>
        </p:nvSpPr>
        <p:spPr>
          <a:xfrm>
            <a:off x="1058125" y="2829658"/>
            <a:ext cx="2651760" cy="567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s-ES" sz="1250" u="sng">
                <a:solidFill>
                  <a:srgbClr val="0B63C5"/>
                </a:solidFill>
                <a:latin typeface="Calibri"/>
                <a:ea typeface="Calibri"/>
                <a:cs typeface="Calibri"/>
                <a:hlinkClick r:id="rId6"/>
              </a:rPr>
              <a:t>CONTACTA CON NOSOTROS</a:t>
            </a:r>
            <a:r>
              <a:rPr lang="es-ES" sz="1250" u="sng">
                <a:solidFill>
                  <a:srgbClr val="0B63C5"/>
                </a:solidFill>
                <a:latin typeface="Calibri"/>
                <a:ea typeface="Calibri"/>
                <a:cs typeface="Calibri"/>
              </a:rPr>
              <a:t> Y PREPARAMOS JUNTOS TU MIGRACIÓN</a:t>
            </a: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02C3C080-364A-EDDA-62F6-18D3B9F65CD9}"/>
              </a:ext>
            </a:extLst>
          </p:cNvPr>
          <p:cNvSpPr txBox="1"/>
          <p:nvPr/>
        </p:nvSpPr>
        <p:spPr>
          <a:xfrm>
            <a:off x="435336" y="4071131"/>
            <a:ext cx="4297680" cy="695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400">
                <a:solidFill>
                  <a:srgbClr val="555555"/>
                </a:solidFill>
                <a:ea typeface="Calibri"/>
                <a:cs typeface="Calibri"/>
              </a:rPr>
              <a:t>Gracias!!</a:t>
            </a:r>
          </a:p>
          <a:p>
            <a:r>
              <a:rPr lang="es-ES" sz="1400">
                <a:solidFill>
                  <a:srgbClr val="555555"/>
                </a:solidFill>
                <a:ea typeface="Calibri"/>
                <a:cs typeface="Calibri"/>
                <a:hlinkClick r:id="rId7"/>
              </a:rPr>
              <a:t>comercial@navexconsulting.es</a:t>
            </a:r>
            <a:endParaRPr lang="es-ES" sz="1400">
              <a:solidFill>
                <a:srgbClr val="555555"/>
              </a:solidFill>
              <a:ea typeface="Calibri"/>
              <a:cs typeface="Calibri"/>
            </a:endParaRPr>
          </a:p>
          <a:p>
            <a:r>
              <a:rPr lang="es-ES" sz="1400" err="1">
                <a:solidFill>
                  <a:srgbClr val="555555"/>
                </a:solidFill>
                <a:ea typeface="Calibri"/>
                <a:cs typeface="Calibri"/>
              </a:rPr>
              <a:t>Tlf</a:t>
            </a:r>
            <a:r>
              <a:rPr lang="es-ES" sz="1400">
                <a:solidFill>
                  <a:srgbClr val="555555"/>
                </a:solidFill>
                <a:ea typeface="Calibri"/>
                <a:cs typeface="Calibri"/>
              </a:rPr>
              <a:t>. 687 40 15 45</a:t>
            </a:r>
          </a:p>
        </p:txBody>
      </p:sp>
    </p:spTree>
    <p:extLst>
      <p:ext uri="{BB962C8B-B14F-4D97-AF65-F5344CB8AC3E}">
        <p14:creationId xmlns:p14="http://schemas.microsoft.com/office/powerpoint/2010/main" val="1237328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91CFA81-B63B-4D29-8FF7-1B76E7244104}">
  <we:reference id="WA200010725" version="1.0.0.1" store="Omex" storeType="OMEX"/>
  <we:alternateReferences>
    <we:reference id="WA200010725" version="1.0.0.1" store="WA200010725" storeType="OMEX"/>
  </we:alternateReferences>
  <we:properties>
    <we:property name="claude.fileId" value="&quot;818de937-7e6c-4b62-982f-1a2f161ccbea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E8DBAA4D9427C4C882E0174D08F88B1" ma:contentTypeVersion="15" ma:contentTypeDescription="Crear nuevo documento." ma:contentTypeScope="" ma:versionID="da2ba0e7b9dc1b62d7c71e1f78ae8d9d">
  <xsd:schema xmlns:xsd="http://www.w3.org/2001/XMLSchema" xmlns:xs="http://www.w3.org/2001/XMLSchema" xmlns:p="http://schemas.microsoft.com/office/2006/metadata/properties" xmlns:ns2="e7def65b-e5e7-4899-8915-9efdbcc18d2f" xmlns:ns3="f5de177e-bd0d-4f40-9dbf-d743090b5635" targetNamespace="http://schemas.microsoft.com/office/2006/metadata/properties" ma:root="true" ma:fieldsID="a420d38b075945251a5eef7cd1b79c48" ns2:_="" ns3:_="">
    <xsd:import namespace="e7def65b-e5e7-4899-8915-9efdbcc18d2f"/>
    <xsd:import namespace="f5de177e-bd0d-4f40-9dbf-d743090b563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DateTaken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def65b-e5e7-4899-8915-9efdbcc18d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Etiquetas de imagen" ma:readOnly="false" ma:fieldId="{5cf76f15-5ced-4ddc-b409-7134ff3c332f}" ma:taxonomyMulti="true" ma:sspId="e604e121-43c1-4df0-a70d-cca1afab29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de177e-bd0d-4f40-9dbf-d743090b5635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79871214-4b8d-4bf5-8a7b-8c15f8809a17}" ma:internalName="TaxCatchAll" ma:showField="CatchAllData" ma:web="f5de177e-bd0d-4f40-9dbf-d743090b563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7def65b-e5e7-4899-8915-9efdbcc18d2f">
      <Terms xmlns="http://schemas.microsoft.com/office/infopath/2007/PartnerControls"/>
    </lcf76f155ced4ddcb4097134ff3c332f>
    <TaxCatchAll xmlns="f5de177e-bd0d-4f40-9dbf-d743090b5635" xsi:nil="true"/>
  </documentManagement>
</p:properties>
</file>

<file path=customXml/itemProps1.xml><?xml version="1.0" encoding="utf-8"?>
<ds:datastoreItem xmlns:ds="http://schemas.openxmlformats.org/officeDocument/2006/customXml" ds:itemID="{90B2F146-8B89-4516-90B3-AA012737DE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B46D953-CAE1-4D81-94E1-048DDC15B014}">
  <ds:schemaRefs>
    <ds:schemaRef ds:uri="e7def65b-e5e7-4899-8915-9efdbcc18d2f"/>
    <ds:schemaRef ds:uri="f5de177e-bd0d-4f40-9dbf-d743090b563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55B79BF-FF1B-44B1-848F-E1F604A561A5}">
  <ds:schemaRefs>
    <ds:schemaRef ds:uri="e7def65b-e5e7-4899-8915-9efdbcc18d2f"/>
    <ds:schemaRef ds:uri="f5de177e-bd0d-4f40-9dbf-d743090b5635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20</Slides>
  <Notes>20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NAVEX Consultoría Informática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Novedades de Business Central 29</dc:title>
  <dc:subject>PptxGenJS Presentation</dc:subject>
  <dc:creator>NAVEX Consulting</dc:creator>
  <cp:revision>1</cp:revision>
  <dcterms:created xsi:type="dcterms:W3CDTF">2026-10-14T15:35:01Z</dcterms:created>
  <dcterms:modified xsi:type="dcterms:W3CDTF">2026-10-20T10:45:06Z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0x010100CE8DBAA4D9427C4C882E0174D08F88B1</vt:lpwstr>
  </property>
  <property fmtid="{D5CDD505-2E9C-101B-9397-08002B2CF9AE}" pid="3" name="MediaServiceImageTags">
    <vt:lpwstr/>
  </property>
</Properties>
</file>